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0" r:id="rId2"/>
    <p:sldId id="328" r:id="rId3"/>
    <p:sldId id="329" r:id="rId4"/>
    <p:sldId id="261" r:id="rId5"/>
    <p:sldId id="260" r:id="rId6"/>
    <p:sldId id="268" r:id="rId7"/>
    <p:sldId id="271" r:id="rId8"/>
    <p:sldId id="270" r:id="rId9"/>
    <p:sldId id="276" r:id="rId10"/>
    <p:sldId id="272" r:id="rId11"/>
    <p:sldId id="273" r:id="rId12"/>
    <p:sldId id="274" r:id="rId13"/>
    <p:sldId id="275" r:id="rId14"/>
    <p:sldId id="277" r:id="rId15"/>
    <p:sldId id="265" r:id="rId16"/>
    <p:sldId id="282" r:id="rId17"/>
    <p:sldId id="283" r:id="rId18"/>
    <p:sldId id="262" r:id="rId19"/>
    <p:sldId id="263" r:id="rId20"/>
    <p:sldId id="278" r:id="rId21"/>
    <p:sldId id="279" r:id="rId22"/>
    <p:sldId id="280" r:id="rId23"/>
    <p:sldId id="281" r:id="rId24"/>
    <p:sldId id="284" r:id="rId25"/>
    <p:sldId id="285" r:id="rId26"/>
    <p:sldId id="286" r:id="rId27"/>
    <p:sldId id="269" r:id="rId28"/>
    <p:sldId id="287" r:id="rId29"/>
    <p:sldId id="288" r:id="rId30"/>
    <p:sldId id="303" r:id="rId31"/>
    <p:sldId id="289" r:id="rId32"/>
    <p:sldId id="290" r:id="rId33"/>
    <p:sldId id="291" r:id="rId34"/>
    <p:sldId id="304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298" r:id="rId43"/>
    <p:sldId id="300" r:id="rId44"/>
    <p:sldId id="301" r:id="rId45"/>
    <p:sldId id="302" r:id="rId46"/>
    <p:sldId id="305" r:id="rId47"/>
    <p:sldId id="306" r:id="rId48"/>
    <p:sldId id="307" r:id="rId49"/>
    <p:sldId id="308" r:id="rId50"/>
    <p:sldId id="309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00FF00"/>
    <a:srgbClr val="808080"/>
    <a:srgbClr val="E6E6E6"/>
    <a:srgbClr val="191919"/>
    <a:srgbClr val="BFBFBF"/>
    <a:srgbClr val="404040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 autoAdjust="0"/>
    <p:restoredTop sz="94658" autoAdjust="0"/>
  </p:normalViewPr>
  <p:slideViewPr>
    <p:cSldViewPr snapToGrid="0" snapToObjects="1">
      <p:cViewPr varScale="1">
        <p:scale>
          <a:sx n="95" d="100"/>
          <a:sy n="95" d="100"/>
        </p:scale>
        <p:origin x="-10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263"/>
            <a:ext cx="8229600" cy="4888836"/>
          </a:xfrm>
        </p:spPr>
        <p:txBody>
          <a:bodyPr/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8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4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30/10/2012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6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" y="2569930"/>
            <a:ext cx="9144000" cy="2106658"/>
          </a:xfrm>
          <a:solidFill>
            <a:srgbClr val="E6E6E6">
              <a:alpha val="47000"/>
            </a:srgbClr>
          </a:solidFill>
          <a:ln>
            <a:noFill/>
          </a:ln>
        </p:spPr>
        <p:txBody>
          <a:bodyPr anchor="ctr" anchorCtr="0"/>
          <a:lstStyle>
            <a:lvl1pPr marL="180000" indent="0" algn="l">
              <a:buFontTx/>
              <a:buNone/>
              <a:defRPr sz="3600" b="1" spc="1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180000" indent="0" algn="l">
              <a:buFontTx/>
              <a:buNone/>
              <a:defRPr b="0" i="0" baseline="0">
                <a:solidFill>
                  <a:srgbClr val="404040"/>
                </a:solidFill>
                <a:latin typeface="Helvetica Light"/>
                <a:cs typeface="Helvetica Light"/>
              </a:defRPr>
            </a:lvl2pPr>
            <a:lvl3pPr marL="914400" indent="0">
              <a:buFontTx/>
              <a:buNone/>
              <a:defRPr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 allows for two lines of wrapped text but after that things get messy.</a:t>
            </a:r>
          </a:p>
        </p:txBody>
      </p:sp>
    </p:spTree>
    <p:extLst>
      <p:ext uri="{BB962C8B-B14F-4D97-AF65-F5344CB8AC3E}">
        <p14:creationId xmlns:p14="http://schemas.microsoft.com/office/powerpoint/2010/main" val="25175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79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44353" y="1076325"/>
            <a:ext cx="3496703" cy="475138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26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2615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2569930"/>
            <a:ext cx="9263529" cy="2106658"/>
          </a:xfrm>
          <a:noFill/>
          <a:ln>
            <a:noFill/>
          </a:ln>
        </p:spPr>
        <p:txBody>
          <a:bodyPr anchor="ctr" anchorCtr="0"/>
          <a:lstStyle>
            <a:lvl1pPr marL="180000" indent="0" algn="l">
              <a:buFontTx/>
              <a:buNone/>
              <a:defRPr sz="3600" spc="100">
                <a:solidFill>
                  <a:srgbClr val="E6E6E6"/>
                </a:solidFill>
                <a:latin typeface="Helvetica"/>
                <a:cs typeface="Helvetica"/>
              </a:defRPr>
            </a:lvl1pPr>
            <a:lvl2pPr marL="180000" indent="0" algn="l">
              <a:buFontTx/>
              <a:buNone/>
              <a:defRPr b="0" i="0" baseline="0">
                <a:solidFill>
                  <a:srgbClr val="BFBFBF"/>
                </a:solidFill>
                <a:latin typeface="Helvetica Light"/>
                <a:cs typeface="Helvetica Light"/>
              </a:defRPr>
            </a:lvl2pPr>
            <a:lvl3pPr marL="914400" indent="0">
              <a:buFontTx/>
              <a:buNone/>
              <a:defRPr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 allows for two lines of wrapped text but after that things get messy.</a:t>
            </a:r>
          </a:p>
        </p:txBody>
      </p:sp>
    </p:spTree>
    <p:extLst>
      <p:ext uri="{BB962C8B-B14F-4D97-AF65-F5344CB8AC3E}">
        <p14:creationId xmlns:p14="http://schemas.microsoft.com/office/powerpoint/2010/main" val="258062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57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2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9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49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53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30/10/2012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02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47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12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1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246263"/>
            <a:ext cx="4168588" cy="4888836"/>
          </a:xfrm>
        </p:spPr>
        <p:txBody>
          <a:bodyPr>
            <a:normAutofit/>
          </a:bodyPr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4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0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 sz="2000"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30/10/2012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754282" y="1246263"/>
            <a:ext cx="4168588" cy="4888836"/>
          </a:xfrm>
        </p:spPr>
        <p:txBody>
          <a:bodyPr>
            <a:normAutofit/>
          </a:bodyPr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4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0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 sz="2000"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246263"/>
            <a:ext cx="4168588" cy="4888836"/>
          </a:xfrm>
        </p:spPr>
        <p:txBody>
          <a:bodyPr>
            <a:normAutofit/>
          </a:bodyPr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4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0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 sz="2000"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30/10/2012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691527" y="1246263"/>
            <a:ext cx="4168591" cy="485876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4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527" y="1237279"/>
            <a:ext cx="4153649" cy="4888836"/>
          </a:xfrm>
        </p:spPr>
        <p:txBody>
          <a:bodyPr>
            <a:normAutofit/>
          </a:bodyPr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4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0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 sz="2000"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30/10/2012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98824" y="1252409"/>
            <a:ext cx="4153645" cy="485876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4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2569930"/>
            <a:ext cx="9263529" cy="2106658"/>
          </a:xfrm>
          <a:solidFill>
            <a:srgbClr val="191919">
              <a:alpha val="43000"/>
            </a:srgbClr>
          </a:solidFill>
          <a:ln>
            <a:noFill/>
          </a:ln>
        </p:spPr>
        <p:txBody>
          <a:bodyPr anchor="ctr" anchorCtr="0"/>
          <a:lstStyle>
            <a:lvl1pPr marL="180000" indent="0" algn="l">
              <a:buFontTx/>
              <a:buNone/>
              <a:defRPr sz="3600" b="1" spc="100">
                <a:solidFill>
                  <a:srgbClr val="E6E6E6"/>
                </a:solidFill>
                <a:latin typeface="Helvetica"/>
                <a:cs typeface="Helvetica"/>
              </a:defRPr>
            </a:lvl1pPr>
            <a:lvl2pPr marL="180000" indent="0" algn="l">
              <a:buFontTx/>
              <a:buNone/>
              <a:defRPr b="0" i="0" baseline="0">
                <a:solidFill>
                  <a:srgbClr val="BFBFBF"/>
                </a:solidFill>
                <a:latin typeface="Helvetica Light"/>
                <a:cs typeface="Helvetica Light"/>
              </a:defRPr>
            </a:lvl2pPr>
            <a:lvl3pPr marL="914400" indent="0">
              <a:buFontTx/>
              <a:buNone/>
              <a:defRPr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 allows for two lines of wrapped text but after that things get messy.</a:t>
            </a:r>
          </a:p>
        </p:txBody>
      </p:sp>
    </p:spTree>
    <p:extLst>
      <p:ext uri="{BB962C8B-B14F-4D97-AF65-F5344CB8AC3E}">
        <p14:creationId xmlns:p14="http://schemas.microsoft.com/office/powerpoint/2010/main" val="223938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1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235" y="1076325"/>
            <a:ext cx="3496703" cy="4751388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FontTx/>
              <a:buNone/>
              <a:defRPr sz="2800">
                <a:solidFill>
                  <a:srgbClr val="E6E6E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301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234" y="5408706"/>
            <a:ext cx="8262471" cy="121023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2800">
                <a:solidFill>
                  <a:srgbClr val="E6E6E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54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BFFEC-8A0B-5E48-BEB5-1DFEE53CDEF1}" type="datetimeFigureOut">
              <a:t>30/10/2012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70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63" r:id="rId3"/>
    <p:sldLayoutId id="2147483665" r:id="rId4"/>
    <p:sldLayoutId id="2147483664" r:id="rId5"/>
    <p:sldLayoutId id="2147483661" r:id="rId6"/>
    <p:sldLayoutId id="2147483669" r:id="rId7"/>
    <p:sldLayoutId id="2147483670" r:id="rId8"/>
    <p:sldLayoutId id="2147483672" r:id="rId9"/>
    <p:sldLayoutId id="2147483667" r:id="rId10"/>
    <p:sldLayoutId id="2147483668" r:id="rId11"/>
    <p:sldLayoutId id="2147483671" r:id="rId12"/>
    <p:sldLayoutId id="2147483662" r:id="rId13"/>
    <p:sldLayoutId id="2147483649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1.jpeg"/><Relationship Id="rId5" Type="http://schemas.microsoft.com/office/2007/relationships/hdphoto" Target="../media/hdphoto4.wdp"/><Relationship Id="rId6" Type="http://schemas.openxmlformats.org/officeDocument/2006/relationships/image" Target="../media/image22.jpeg"/><Relationship Id="rId7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eg"/><Relationship Id="rId3" Type="http://schemas.microsoft.com/office/2007/relationships/hdphoto" Target="../media/hdphoto7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eg"/><Relationship Id="rId3" Type="http://schemas.microsoft.com/office/2007/relationships/hdphoto" Target="../media/hdphoto8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eg"/><Relationship Id="rId3" Type="http://schemas.microsoft.com/office/2007/relationships/hdphoto" Target="../media/hdphoto9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ctivestate.com/komodo-edit" TargetMode="Externa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8375" y="-365125"/>
            <a:ext cx="12903200" cy="8064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8126" y="0"/>
            <a:ext cx="9144000" cy="2106658"/>
          </a:xfrm>
        </p:spPr>
        <p:txBody>
          <a:bodyPr/>
          <a:lstStyle/>
          <a:p>
            <a:r>
              <a:rPr lang="en-US"/>
              <a:t>CoderDojo, Greystones</a:t>
            </a:r>
          </a:p>
          <a:p>
            <a:pPr lvl="1"/>
            <a:r>
              <a:rPr lang="en-US"/>
              <a:t>Barry Smyth</a:t>
            </a:r>
          </a:p>
        </p:txBody>
      </p:sp>
    </p:spTree>
    <p:extLst>
      <p:ext uri="{BB962C8B-B14F-4D97-AF65-F5344CB8AC3E}">
        <p14:creationId xmlns:p14="http://schemas.microsoft.com/office/powerpoint/2010/main" val="250423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582" y="115752"/>
            <a:ext cx="7993016" cy="6480824"/>
          </a:xfrm>
          <a:prstGeom prst="rect">
            <a:avLst/>
          </a:prstGeom>
          <a:ln w="19050" cmpd="sng">
            <a:solidFill>
              <a:srgbClr val="191919"/>
            </a:solidFill>
          </a:ln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Let’s start by creating a new file, which will hold the code for our first web page.</a:t>
            </a:r>
          </a:p>
          <a:p>
            <a:endParaRPr lang="en-US"/>
          </a:p>
          <a:p>
            <a:r>
              <a:rPr lang="en-US"/>
              <a:t>To do this just find the </a:t>
            </a:r>
            <a:r>
              <a:rPr lang="en-US" i="1"/>
              <a:t>File</a:t>
            </a:r>
            <a:r>
              <a:rPr lang="en-US"/>
              <a:t> menu and select </a:t>
            </a:r>
            <a:r>
              <a:rPr lang="en-US" i="1"/>
              <a:t>New File.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238626" y="730251"/>
            <a:ext cx="3048000" cy="4357562"/>
          </a:xfrm>
          <a:custGeom>
            <a:avLst/>
            <a:gdLst>
              <a:gd name="connsiteX0" fmla="*/ 0 w 3159125"/>
              <a:gd name="connsiteY0" fmla="*/ 3429000 h 3484437"/>
              <a:gd name="connsiteX1" fmla="*/ 2444750 w 3159125"/>
              <a:gd name="connsiteY1" fmla="*/ 3016250 h 3484437"/>
              <a:gd name="connsiteX2" fmla="*/ 3159125 w 3159125"/>
              <a:gd name="connsiteY2" fmla="*/ 0 h 348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9125" h="3484437">
                <a:moveTo>
                  <a:pt x="0" y="3429000"/>
                </a:moveTo>
                <a:cubicBezTo>
                  <a:pt x="959114" y="3508375"/>
                  <a:pt x="1918229" y="3587750"/>
                  <a:pt x="2444750" y="3016250"/>
                </a:cubicBezTo>
                <a:cubicBezTo>
                  <a:pt x="2971271" y="2444750"/>
                  <a:pt x="3159125" y="0"/>
                  <a:pt x="31591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6" y="-15875"/>
            <a:ext cx="8456916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Here’s our new empty file.</a:t>
            </a:r>
          </a:p>
          <a:p>
            <a:endParaRPr lang="en-US"/>
          </a:p>
          <a:p>
            <a:r>
              <a:rPr lang="en-US"/>
              <a:t>Here’s the name of the file. It’s called </a:t>
            </a:r>
            <a:r>
              <a:rPr lang="en-US" i="1"/>
              <a:t>Text-1.txt</a:t>
            </a:r>
            <a:r>
              <a:rPr lang="en-US"/>
              <a:t>. We need to change this.</a:t>
            </a:r>
          </a:p>
        </p:txBody>
      </p:sp>
      <p:sp>
        <p:nvSpPr>
          <p:cNvPr id="4" name="Freeform 3"/>
          <p:cNvSpPr/>
          <p:nvPr/>
        </p:nvSpPr>
        <p:spPr>
          <a:xfrm>
            <a:off x="4191000" y="1063625"/>
            <a:ext cx="1063625" cy="3635532"/>
          </a:xfrm>
          <a:custGeom>
            <a:avLst/>
            <a:gdLst>
              <a:gd name="connsiteX0" fmla="*/ 0 w 1063625"/>
              <a:gd name="connsiteY0" fmla="*/ 3286125 h 3635532"/>
              <a:gd name="connsiteX1" fmla="*/ 857250 w 1063625"/>
              <a:gd name="connsiteY1" fmla="*/ 3429000 h 3635532"/>
              <a:gd name="connsiteX2" fmla="*/ 603250 w 1063625"/>
              <a:gd name="connsiteY2" fmla="*/ 841375 h 3635532"/>
              <a:gd name="connsiteX3" fmla="*/ 1063625 w 1063625"/>
              <a:gd name="connsiteY3" fmla="*/ 0 h 363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3625" h="3635532">
                <a:moveTo>
                  <a:pt x="0" y="3286125"/>
                </a:moveTo>
                <a:cubicBezTo>
                  <a:pt x="378354" y="3561291"/>
                  <a:pt x="756708" y="3836458"/>
                  <a:pt x="857250" y="3429000"/>
                </a:cubicBezTo>
                <a:cubicBezTo>
                  <a:pt x="957792" y="3021542"/>
                  <a:pt x="568854" y="1412875"/>
                  <a:pt x="603250" y="841375"/>
                </a:cubicBezTo>
                <a:cubicBezTo>
                  <a:pt x="637646" y="269875"/>
                  <a:pt x="1063625" y="0"/>
                  <a:pt x="10636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032250" y="1812496"/>
            <a:ext cx="3873500" cy="1197546"/>
          </a:xfrm>
          <a:custGeom>
            <a:avLst/>
            <a:gdLst>
              <a:gd name="connsiteX0" fmla="*/ 0 w 3873500"/>
              <a:gd name="connsiteY0" fmla="*/ 124254 h 1197546"/>
              <a:gd name="connsiteX1" fmla="*/ 412750 w 3873500"/>
              <a:gd name="connsiteY1" fmla="*/ 92504 h 1197546"/>
              <a:gd name="connsiteX2" fmla="*/ 1920875 w 3873500"/>
              <a:gd name="connsiteY2" fmla="*/ 1156129 h 1197546"/>
              <a:gd name="connsiteX3" fmla="*/ 3873500 w 3873500"/>
              <a:gd name="connsiteY3" fmla="*/ 997379 h 119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3500" h="1197546">
                <a:moveTo>
                  <a:pt x="0" y="124254"/>
                </a:moveTo>
                <a:cubicBezTo>
                  <a:pt x="46302" y="22389"/>
                  <a:pt x="92604" y="-79475"/>
                  <a:pt x="412750" y="92504"/>
                </a:cubicBezTo>
                <a:cubicBezTo>
                  <a:pt x="732896" y="264483"/>
                  <a:pt x="1344083" y="1005316"/>
                  <a:pt x="1920875" y="1156129"/>
                </a:cubicBezTo>
                <a:cubicBezTo>
                  <a:pt x="2497667" y="1306942"/>
                  <a:pt x="3873500" y="997379"/>
                  <a:pt x="3873500" y="997379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0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Select the </a:t>
            </a:r>
            <a:r>
              <a:rPr lang="en-US" i="1"/>
              <a:t>Save As </a:t>
            </a:r>
            <a:r>
              <a:rPr lang="en-US"/>
              <a:t>option in the </a:t>
            </a:r>
            <a:r>
              <a:rPr lang="en-US" i="1"/>
              <a:t>File </a:t>
            </a:r>
            <a:r>
              <a:rPr lang="en-US"/>
              <a:t>menu.</a:t>
            </a:r>
          </a:p>
          <a:p>
            <a:endParaRPr lang="en-US"/>
          </a:p>
          <a:p>
            <a:r>
              <a:rPr lang="en-US"/>
              <a:t>Use </a:t>
            </a:r>
            <a:r>
              <a:rPr lang="en-US" i="1"/>
              <a:t>hello-world.html</a:t>
            </a:r>
            <a:r>
              <a:rPr lang="en-US"/>
              <a:t> as your new file name and remember where you are saving it.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0"/>
            <a:ext cx="841401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4" name="Freeform 3"/>
          <p:cNvSpPr/>
          <p:nvPr/>
        </p:nvSpPr>
        <p:spPr>
          <a:xfrm>
            <a:off x="4079875" y="1952625"/>
            <a:ext cx="3559361" cy="2223902"/>
          </a:xfrm>
          <a:custGeom>
            <a:avLst/>
            <a:gdLst>
              <a:gd name="connsiteX0" fmla="*/ 0 w 3559361"/>
              <a:gd name="connsiteY0" fmla="*/ 1905000 h 2223902"/>
              <a:gd name="connsiteX1" fmla="*/ 1270000 w 3559361"/>
              <a:gd name="connsiteY1" fmla="*/ 2222500 h 2223902"/>
              <a:gd name="connsiteX2" fmla="*/ 3476625 w 3559361"/>
              <a:gd name="connsiteY2" fmla="*/ 1793875 h 2223902"/>
              <a:gd name="connsiteX3" fmla="*/ 3127375 w 3559361"/>
              <a:gd name="connsiteY3" fmla="*/ 0 h 2223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361" h="2223902">
                <a:moveTo>
                  <a:pt x="0" y="1905000"/>
                </a:moveTo>
                <a:cubicBezTo>
                  <a:pt x="345281" y="2073010"/>
                  <a:pt x="690563" y="2241021"/>
                  <a:pt x="1270000" y="2222500"/>
                </a:cubicBezTo>
                <a:cubicBezTo>
                  <a:pt x="1849437" y="2203979"/>
                  <a:pt x="3167063" y="2164292"/>
                  <a:pt x="3476625" y="1793875"/>
                </a:cubicBezTo>
                <a:cubicBezTo>
                  <a:pt x="3786187" y="1423458"/>
                  <a:pt x="3127375" y="0"/>
                  <a:pt x="31273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048125" y="3016251"/>
            <a:ext cx="1485942" cy="2207090"/>
          </a:xfrm>
          <a:custGeom>
            <a:avLst/>
            <a:gdLst>
              <a:gd name="connsiteX0" fmla="*/ 0 w 1485942"/>
              <a:gd name="connsiteY0" fmla="*/ 2032000 h 2032465"/>
              <a:gd name="connsiteX1" fmla="*/ 1397000 w 1485942"/>
              <a:gd name="connsiteY1" fmla="*/ 1698625 h 2032465"/>
              <a:gd name="connsiteX2" fmla="*/ 1349375 w 1485942"/>
              <a:gd name="connsiteY2" fmla="*/ 0 h 20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942" h="2032465">
                <a:moveTo>
                  <a:pt x="0" y="2032000"/>
                </a:moveTo>
                <a:cubicBezTo>
                  <a:pt x="586052" y="2034646"/>
                  <a:pt x="1172104" y="2037292"/>
                  <a:pt x="1397000" y="1698625"/>
                </a:cubicBezTo>
                <a:cubicBezTo>
                  <a:pt x="1621896" y="1359958"/>
                  <a:pt x="1349375" y="0"/>
                  <a:pt x="13493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Tip …</a:t>
            </a:r>
          </a:p>
          <a:p>
            <a:pPr lvl="1"/>
            <a:r>
              <a:rPr lang="en-US"/>
              <a:t>Web pages are just text files with the special file extension </a:t>
            </a:r>
            <a:r>
              <a:rPr lang="en-US" i="1"/>
              <a:t>.</a:t>
            </a:r>
            <a:r>
              <a:rPr lang="en-US" b="1" i="1">
                <a:latin typeface="Helvetica"/>
                <a:cs typeface="Helvetica"/>
              </a:rPr>
              <a:t>html</a:t>
            </a:r>
            <a:r>
              <a:rPr lang="en-US" i="1"/>
              <a:t> </a:t>
            </a:r>
            <a:r>
              <a:rPr lang="en-US"/>
              <a:t>(or </a:t>
            </a:r>
            <a:r>
              <a:rPr lang="en-US" i="1"/>
              <a:t>.</a:t>
            </a:r>
            <a:r>
              <a:rPr lang="en-US" b="1" i="1">
                <a:latin typeface="Helvetica"/>
                <a:cs typeface="Helvetica"/>
              </a:rPr>
              <a:t>htm</a:t>
            </a:r>
            <a:r>
              <a:rPr lang="en-US"/>
              <a:t> will work too).</a:t>
            </a:r>
          </a:p>
        </p:txBody>
      </p:sp>
    </p:spTree>
    <p:extLst>
      <p:ext uri="{BB962C8B-B14F-4D97-AF65-F5344CB8AC3E}">
        <p14:creationId xmlns:p14="http://schemas.microsoft.com/office/powerpoint/2010/main" val="119987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407579"/>
            <a:ext cx="8667749" cy="4121916"/>
          </a:xfrm>
          <a:prstGeom prst="rect">
            <a:avLst/>
          </a:prstGeom>
          <a:scene3d>
            <a:camera prst="perspectiveFront">
              <a:rot lat="20999999" lon="600000" rev="6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270375" y="323502"/>
            <a:ext cx="210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Return / Enter</a:t>
            </a:r>
          </a:p>
        </p:txBody>
      </p:sp>
      <p:sp>
        <p:nvSpPr>
          <p:cNvPr id="5" name="Freeform 4"/>
          <p:cNvSpPr/>
          <p:nvPr/>
        </p:nvSpPr>
        <p:spPr>
          <a:xfrm>
            <a:off x="6413500" y="539750"/>
            <a:ext cx="2258061" cy="2365375"/>
          </a:xfrm>
          <a:custGeom>
            <a:avLst/>
            <a:gdLst>
              <a:gd name="connsiteX0" fmla="*/ 0 w 2258061"/>
              <a:gd name="connsiteY0" fmla="*/ 0 h 2365375"/>
              <a:gd name="connsiteX1" fmla="*/ 2159000 w 2258061"/>
              <a:gd name="connsiteY1" fmla="*/ 793750 h 2365375"/>
              <a:gd name="connsiteX2" fmla="*/ 1920875 w 2258061"/>
              <a:gd name="connsiteY2" fmla="*/ 2365375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8061" h="2365375">
                <a:moveTo>
                  <a:pt x="0" y="0"/>
                </a:moveTo>
                <a:cubicBezTo>
                  <a:pt x="919427" y="199760"/>
                  <a:pt x="1838854" y="399521"/>
                  <a:pt x="2159000" y="793750"/>
                </a:cubicBezTo>
                <a:cubicBezTo>
                  <a:pt x="2479146" y="1187979"/>
                  <a:pt x="1920875" y="2365375"/>
                  <a:pt x="1920875" y="23653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38947" y="5984179"/>
            <a:ext cx="80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Shift</a:t>
            </a:r>
          </a:p>
        </p:txBody>
      </p:sp>
      <p:sp>
        <p:nvSpPr>
          <p:cNvPr id="7" name="Freeform 6"/>
          <p:cNvSpPr/>
          <p:nvPr/>
        </p:nvSpPr>
        <p:spPr>
          <a:xfrm>
            <a:off x="945042" y="5238750"/>
            <a:ext cx="801208" cy="1000125"/>
          </a:xfrm>
          <a:custGeom>
            <a:avLst/>
            <a:gdLst>
              <a:gd name="connsiteX0" fmla="*/ 801208 w 801208"/>
              <a:gd name="connsiteY0" fmla="*/ 1000125 h 1000125"/>
              <a:gd name="connsiteX1" fmla="*/ 39208 w 801208"/>
              <a:gd name="connsiteY1" fmla="*/ 762000 h 1000125"/>
              <a:gd name="connsiteX2" fmla="*/ 102708 w 801208"/>
              <a:gd name="connsiteY2" fmla="*/ 0 h 1000125"/>
              <a:gd name="connsiteX3" fmla="*/ 102708 w 801208"/>
              <a:gd name="connsiteY3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208" h="1000125">
                <a:moveTo>
                  <a:pt x="801208" y="1000125"/>
                </a:moveTo>
                <a:cubicBezTo>
                  <a:pt x="478416" y="964406"/>
                  <a:pt x="155625" y="928687"/>
                  <a:pt x="39208" y="762000"/>
                </a:cubicBezTo>
                <a:cubicBezTo>
                  <a:pt x="-77209" y="595313"/>
                  <a:pt x="102708" y="0"/>
                  <a:pt x="102708" y="0"/>
                </a:cubicBezTo>
                <a:lnTo>
                  <a:pt x="102708" y="0"/>
                </a:ln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80345" y="5753346"/>
            <a:ext cx="1390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&lt;</a:t>
            </a:r>
          </a:p>
          <a:p>
            <a:pPr algn="ct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(shift + ,)</a:t>
            </a:r>
          </a:p>
        </p:txBody>
      </p:sp>
      <p:sp>
        <p:nvSpPr>
          <p:cNvPr id="9" name="Freeform 8"/>
          <p:cNvSpPr/>
          <p:nvPr/>
        </p:nvSpPr>
        <p:spPr>
          <a:xfrm>
            <a:off x="5508625" y="4238625"/>
            <a:ext cx="719871" cy="1762125"/>
          </a:xfrm>
          <a:custGeom>
            <a:avLst/>
            <a:gdLst>
              <a:gd name="connsiteX0" fmla="*/ 0 w 719871"/>
              <a:gd name="connsiteY0" fmla="*/ 1762125 h 1762125"/>
              <a:gd name="connsiteX1" fmla="*/ 714375 w 719871"/>
              <a:gd name="connsiteY1" fmla="*/ 1381125 h 1762125"/>
              <a:gd name="connsiteX2" fmla="*/ 349250 w 719871"/>
              <a:gd name="connsiteY2" fmla="*/ 0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871" h="1762125">
                <a:moveTo>
                  <a:pt x="0" y="1762125"/>
                </a:moveTo>
                <a:cubicBezTo>
                  <a:pt x="328083" y="1718468"/>
                  <a:pt x="656167" y="1674812"/>
                  <a:pt x="714375" y="1381125"/>
                </a:cubicBezTo>
                <a:cubicBezTo>
                  <a:pt x="772583" y="1087438"/>
                  <a:pt x="349250" y="0"/>
                  <a:pt x="34925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72623" y="5337847"/>
            <a:ext cx="1390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&gt;</a:t>
            </a:r>
          </a:p>
          <a:p>
            <a:pPr algn="ct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(shift + .)</a:t>
            </a:r>
          </a:p>
        </p:txBody>
      </p:sp>
      <p:sp>
        <p:nvSpPr>
          <p:cNvPr id="13" name="Freeform 12"/>
          <p:cNvSpPr/>
          <p:nvPr/>
        </p:nvSpPr>
        <p:spPr>
          <a:xfrm>
            <a:off x="6411933" y="4127500"/>
            <a:ext cx="1335067" cy="1481490"/>
          </a:xfrm>
          <a:custGeom>
            <a:avLst/>
            <a:gdLst>
              <a:gd name="connsiteX0" fmla="*/ 1335067 w 1335067"/>
              <a:gd name="connsiteY0" fmla="*/ 1476375 h 1481490"/>
              <a:gd name="connsiteX1" fmla="*/ 192067 w 1335067"/>
              <a:gd name="connsiteY1" fmla="*/ 1254125 h 1481490"/>
              <a:gd name="connsiteX2" fmla="*/ 1567 w 1335067"/>
              <a:gd name="connsiteY2" fmla="*/ 0 h 148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067" h="1481490">
                <a:moveTo>
                  <a:pt x="1335067" y="1476375"/>
                </a:moveTo>
                <a:cubicBezTo>
                  <a:pt x="874692" y="1488281"/>
                  <a:pt x="414317" y="1500188"/>
                  <a:pt x="192067" y="1254125"/>
                </a:cubicBezTo>
                <a:cubicBezTo>
                  <a:pt x="-30183" y="1008062"/>
                  <a:pt x="1567" y="0"/>
                  <a:pt x="1567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8862" y="475902"/>
            <a:ext cx="2357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Double quotes “</a:t>
            </a:r>
          </a:p>
          <a:p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(shift + ‘)</a:t>
            </a:r>
          </a:p>
        </p:txBody>
      </p:sp>
      <p:sp>
        <p:nvSpPr>
          <p:cNvPr id="16" name="Freeform 15"/>
          <p:cNvSpPr/>
          <p:nvPr/>
        </p:nvSpPr>
        <p:spPr>
          <a:xfrm>
            <a:off x="2385223" y="1006821"/>
            <a:ext cx="4662027" cy="2287217"/>
          </a:xfrm>
          <a:custGeom>
            <a:avLst/>
            <a:gdLst>
              <a:gd name="connsiteX0" fmla="*/ 0 w 4662027"/>
              <a:gd name="connsiteY0" fmla="*/ 0 h 2287217"/>
              <a:gd name="connsiteX1" fmla="*/ 2447177 w 4662027"/>
              <a:gd name="connsiteY1" fmla="*/ 2013642 h 2287217"/>
              <a:gd name="connsiteX2" fmla="*/ 4662027 w 4662027"/>
              <a:gd name="connsiteY2" fmla="*/ 2215006 h 2287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2027" h="2287217">
                <a:moveTo>
                  <a:pt x="0" y="0"/>
                </a:moveTo>
                <a:cubicBezTo>
                  <a:pt x="835086" y="822237"/>
                  <a:pt x="1670173" y="1644474"/>
                  <a:pt x="2447177" y="2013642"/>
                </a:cubicBezTo>
                <a:cubicBezTo>
                  <a:pt x="3224181" y="2382810"/>
                  <a:pt x="3943104" y="2298908"/>
                  <a:pt x="4662027" y="2215006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0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solidFill>
            <a:srgbClr val="E6E6E6">
              <a:alpha val="53000"/>
            </a:srgbClr>
          </a:solidFill>
        </p:spPr>
        <p:txBody>
          <a:bodyPr/>
          <a:lstStyle/>
          <a:p>
            <a:r>
              <a:rPr lang="en-US"/>
              <a:t>Getting started with HTML</a:t>
            </a:r>
          </a:p>
          <a:p>
            <a:pPr lvl="1"/>
            <a:r>
              <a:rPr lang="en-US"/>
              <a:t>HyperText Matkup Language</a:t>
            </a:r>
          </a:p>
        </p:txBody>
      </p:sp>
    </p:spTree>
    <p:extLst>
      <p:ext uri="{BB962C8B-B14F-4D97-AF65-F5344CB8AC3E}">
        <p14:creationId xmlns:p14="http://schemas.microsoft.com/office/powerpoint/2010/main" val="81479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Tags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</a:t>
            </a:r>
            <a:r>
              <a:rPr lang="en-US" i="1"/>
              <a:t>words</a:t>
            </a:r>
            <a:r>
              <a:rPr lang="en-US"/>
              <a:t> of the HTML language are called </a:t>
            </a:r>
            <a:r>
              <a:rPr lang="en-US" i="1"/>
              <a:t>tags.</a:t>
            </a:r>
          </a:p>
          <a:p>
            <a:r>
              <a:rPr lang="en-US"/>
              <a:t>Each </a:t>
            </a:r>
            <a:r>
              <a:rPr lang="en-US" i="1"/>
              <a:t>tag</a:t>
            </a:r>
            <a:r>
              <a:rPr lang="en-US"/>
              <a:t> is some word between two angled brackets: &lt; and &gt;</a:t>
            </a:r>
          </a:p>
          <a:p>
            <a:pPr lvl="1"/>
            <a:r>
              <a:rPr lang="en-US"/>
              <a:t>For example,</a:t>
            </a:r>
            <a:r>
              <a:rPr lang="en-US" i="1"/>
              <a:t> &lt;title&gt; </a:t>
            </a:r>
            <a:r>
              <a:rPr lang="en-US"/>
              <a:t>is the </a:t>
            </a:r>
            <a:r>
              <a:rPr lang="en-US" i="1"/>
              <a:t>title tag. </a:t>
            </a:r>
            <a:r>
              <a:rPr lang="en-US"/>
              <a:t>It’s used to give your page a title.</a:t>
            </a:r>
            <a:endParaRPr lang="en-US" i="1"/>
          </a:p>
          <a:p>
            <a:r>
              <a:rPr lang="en-US"/>
              <a:t>And tags usually come in pairs with an </a:t>
            </a:r>
            <a:r>
              <a:rPr lang="en-US" i="1"/>
              <a:t>opening tag </a:t>
            </a:r>
            <a:r>
              <a:rPr lang="en-US"/>
              <a:t>and a </a:t>
            </a:r>
            <a:r>
              <a:rPr lang="en-US" i="1"/>
              <a:t>closing tag.</a:t>
            </a:r>
          </a:p>
          <a:p>
            <a:pPr lvl="1"/>
            <a:r>
              <a:rPr lang="en-US"/>
              <a:t>For example, &lt;title&gt; … &lt;/title&gt;. Here &lt;title&gt; is the opening tag and &lt;/title&gt; is the closing tag…</a:t>
            </a:r>
          </a:p>
          <a:p>
            <a:pPr lvl="1"/>
            <a:r>
              <a:rPr lang="en-US"/>
              <a:t>… and the actual title goes between these tags.</a:t>
            </a:r>
          </a:p>
        </p:txBody>
      </p:sp>
    </p:spTree>
    <p:extLst>
      <p:ext uri="{BB962C8B-B14F-4D97-AF65-F5344CB8AC3E}">
        <p14:creationId xmlns:p14="http://schemas.microsoft.com/office/powerpoint/2010/main" val="397629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Tip …</a:t>
            </a:r>
          </a:p>
          <a:p>
            <a:pPr lvl="1"/>
            <a:r>
              <a:rPr lang="en-US"/>
              <a:t>HTML tags are </a:t>
            </a:r>
            <a:r>
              <a:rPr lang="en-US" i="1"/>
              <a:t>instructions</a:t>
            </a:r>
            <a:r>
              <a:rPr lang="en-US"/>
              <a:t> to the browser. They tell the browser what to do with the content in your web page.</a:t>
            </a:r>
          </a:p>
        </p:txBody>
      </p:sp>
    </p:spTree>
    <p:extLst>
      <p:ext uri="{BB962C8B-B14F-4D97-AF65-F5344CB8AC3E}">
        <p14:creationId xmlns:p14="http://schemas.microsoft.com/office/powerpoint/2010/main" val="199321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HTML Template Tags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&lt;html&gt;…&lt;/html&gt;</a:t>
            </a:r>
          </a:p>
          <a:p>
            <a:pPr lvl="1"/>
            <a:r>
              <a:rPr lang="en-US"/>
              <a:t>Start/finish a HTML document</a:t>
            </a:r>
          </a:p>
          <a:p>
            <a:r>
              <a:rPr lang="en-US"/>
              <a:t>&lt;head&gt; … &lt;/head&gt;</a:t>
            </a:r>
          </a:p>
          <a:p>
            <a:pPr lvl="1"/>
            <a:r>
              <a:rPr lang="en-US"/>
              <a:t>Start/finish HTML header which is used to hold information such as the title of a page…and some other goodies that you will hear about later.</a:t>
            </a:r>
          </a:p>
          <a:p>
            <a:r>
              <a:rPr lang="en-US"/>
              <a:t>&lt;body&gt; … &lt;/body&gt;</a:t>
            </a:r>
          </a:p>
          <a:p>
            <a:pPr lvl="1"/>
            <a:r>
              <a:rPr lang="en-US"/>
              <a:t>The main HTML body is where the main content goes.</a:t>
            </a:r>
          </a:p>
        </p:txBody>
      </p:sp>
    </p:spTree>
    <p:extLst>
      <p:ext uri="{BB962C8B-B14F-4D97-AF65-F5344CB8AC3E}">
        <p14:creationId xmlns:p14="http://schemas.microsoft.com/office/powerpoint/2010/main" val="2082525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basic HTML document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-3399" b="1"/>
          <a:stretch/>
        </p:blipFill>
        <p:spPr>
          <a:xfrm>
            <a:off x="4308195" y="913887"/>
            <a:ext cx="4500788" cy="526967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13" name="Left Brace 12"/>
          <p:cNvSpPr/>
          <p:nvPr/>
        </p:nvSpPr>
        <p:spPr>
          <a:xfrm>
            <a:off x="1024642" y="1967173"/>
            <a:ext cx="322855" cy="3438681"/>
          </a:xfrm>
          <a:prstGeom prst="leftBrace">
            <a:avLst/>
          </a:prstGeom>
          <a:ln>
            <a:solidFill>
              <a:srgbClr val="19191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88758" y="1703850"/>
            <a:ext cx="1125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&lt;html&gt;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88758" y="5175021"/>
            <a:ext cx="1211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&lt;/html&gt;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2431686" y="2444855"/>
            <a:ext cx="322856" cy="1024806"/>
          </a:xfrm>
          <a:prstGeom prst="leftBrace">
            <a:avLst/>
          </a:prstGeom>
          <a:ln>
            <a:solidFill>
              <a:srgbClr val="19191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831982" y="2183042"/>
            <a:ext cx="122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&lt;head&gt;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31982" y="3223338"/>
            <a:ext cx="131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&lt;/head&gt;</a:t>
            </a:r>
          </a:p>
        </p:txBody>
      </p:sp>
      <p:sp>
        <p:nvSpPr>
          <p:cNvPr id="20" name="Left Brace 19"/>
          <p:cNvSpPr/>
          <p:nvPr/>
        </p:nvSpPr>
        <p:spPr>
          <a:xfrm>
            <a:off x="2434494" y="3899363"/>
            <a:ext cx="322856" cy="1024806"/>
          </a:xfrm>
          <a:prstGeom prst="leftBrace">
            <a:avLst/>
          </a:prstGeom>
          <a:ln>
            <a:solidFill>
              <a:srgbClr val="19191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34790" y="3637550"/>
            <a:ext cx="122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&lt;head&gt;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34790" y="4677846"/>
            <a:ext cx="131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&lt;/head&gt;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514337" y="1951683"/>
            <a:ext cx="2550390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599847" y="5434337"/>
            <a:ext cx="2550390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46314" y="2439863"/>
            <a:ext cx="1259159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149122" y="3475169"/>
            <a:ext cx="1259159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149122" y="3907108"/>
            <a:ext cx="1259159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51930" y="4942414"/>
            <a:ext cx="1259159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50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Starter Checklist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working laptop.</a:t>
            </a:r>
          </a:p>
          <a:p>
            <a:r>
              <a:rPr lang="en-US"/>
              <a:t>Wifi Access</a:t>
            </a:r>
          </a:p>
          <a:p>
            <a:pPr lvl="1"/>
            <a:r>
              <a:rPr lang="en-US"/>
              <a:t>Have you connected to the network and checked that you can ‘see the web’?</a:t>
            </a:r>
          </a:p>
          <a:p>
            <a:r>
              <a:rPr lang="en-US"/>
              <a:t>You will need to have the following applications installed.</a:t>
            </a:r>
          </a:p>
          <a:p>
            <a:pPr lvl="1"/>
            <a:r>
              <a:rPr lang="en-US"/>
              <a:t>Google Chrome (browser)</a:t>
            </a:r>
          </a:p>
          <a:p>
            <a:pPr lvl="1"/>
            <a:r>
              <a:rPr lang="en-US"/>
              <a:t>Komodo Edit (text editor)</a:t>
            </a:r>
          </a:p>
        </p:txBody>
      </p:sp>
    </p:spTree>
    <p:extLst>
      <p:ext uri="{BB962C8B-B14F-4D97-AF65-F5344CB8AC3E}">
        <p14:creationId xmlns:p14="http://schemas.microsoft.com/office/powerpoint/2010/main" val="168238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This is our first web page. You need to save it first …</a:t>
            </a:r>
          </a:p>
          <a:p>
            <a:endParaRPr lang="en-US"/>
          </a:p>
          <a:p>
            <a:r>
              <a:rPr lang="en-US"/>
              <a:t>… then we can view it in the browser by selecting </a:t>
            </a:r>
            <a:r>
              <a:rPr lang="en-US" i="1"/>
              <a:t>Browser Preview</a:t>
            </a:r>
            <a:r>
              <a:rPr lang="en-US"/>
              <a:t> in the </a:t>
            </a:r>
            <a:r>
              <a:rPr lang="en-US" i="1"/>
              <a:t>View </a:t>
            </a:r>
            <a:r>
              <a:rPr lang="en-US"/>
              <a:t>menu.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633" y="0"/>
            <a:ext cx="8017742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4079875" y="857250"/>
            <a:ext cx="4562012" cy="4127500"/>
          </a:xfrm>
          <a:custGeom>
            <a:avLst/>
            <a:gdLst>
              <a:gd name="connsiteX0" fmla="*/ 0 w 4562012"/>
              <a:gd name="connsiteY0" fmla="*/ 4127500 h 4127500"/>
              <a:gd name="connsiteX1" fmla="*/ 4429125 w 4562012"/>
              <a:gd name="connsiteY1" fmla="*/ 3317875 h 4127500"/>
              <a:gd name="connsiteX2" fmla="*/ 3492500 w 4562012"/>
              <a:gd name="connsiteY2" fmla="*/ 0 h 41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2012" h="4127500">
                <a:moveTo>
                  <a:pt x="0" y="4127500"/>
                </a:moveTo>
                <a:cubicBezTo>
                  <a:pt x="1923521" y="4066646"/>
                  <a:pt x="3847042" y="4005792"/>
                  <a:pt x="4429125" y="3317875"/>
                </a:cubicBezTo>
                <a:cubicBezTo>
                  <a:pt x="5011208" y="2629958"/>
                  <a:pt x="3492500" y="0"/>
                  <a:pt x="349250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7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Hmmm. Not very exciting is it?</a:t>
            </a:r>
          </a:p>
          <a:p>
            <a:endParaRPr lang="en-US"/>
          </a:p>
          <a:p>
            <a:r>
              <a:rPr lang="en-US"/>
              <a:t>The page is blank because we have not entered any content. Notice too that the tags are not visible.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25" y="0"/>
            <a:ext cx="8953045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2061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easiest way to see some action is to enter some text between the body tags.</a:t>
            </a:r>
          </a:p>
          <a:p>
            <a:endParaRPr lang="en-US"/>
          </a:p>
          <a:p>
            <a:r>
              <a:rPr lang="en-US"/>
              <a:t>Don’t forget to save your changes again.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0"/>
            <a:ext cx="843322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4" name="Freeform 3"/>
          <p:cNvSpPr/>
          <p:nvPr/>
        </p:nvSpPr>
        <p:spPr>
          <a:xfrm rot="500229">
            <a:off x="2238375" y="3762375"/>
            <a:ext cx="3032125" cy="666750"/>
          </a:xfrm>
          <a:custGeom>
            <a:avLst/>
            <a:gdLst>
              <a:gd name="connsiteX0" fmla="*/ 0 w 3032125"/>
              <a:gd name="connsiteY0" fmla="*/ 0 h 1031880"/>
              <a:gd name="connsiteX1" fmla="*/ 777875 w 3032125"/>
              <a:gd name="connsiteY1" fmla="*/ 1031875 h 1031880"/>
              <a:gd name="connsiteX2" fmla="*/ 3032125 w 3032125"/>
              <a:gd name="connsiteY2" fmla="*/ 15875 h 103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2125" h="1031880">
                <a:moveTo>
                  <a:pt x="0" y="0"/>
                </a:moveTo>
                <a:cubicBezTo>
                  <a:pt x="136260" y="514614"/>
                  <a:pt x="272521" y="1029229"/>
                  <a:pt x="777875" y="1031875"/>
                </a:cubicBezTo>
                <a:cubicBezTo>
                  <a:pt x="1283229" y="1034521"/>
                  <a:pt x="3032125" y="15875"/>
                  <a:pt x="3032125" y="158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0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Woohoo! Are you feeling the magic yet? Maybe not quite?</a:t>
            </a:r>
          </a:p>
          <a:p>
            <a:endParaRPr lang="en-US"/>
          </a:p>
          <a:p>
            <a:r>
              <a:rPr lang="en-US"/>
              <a:t>Well at least you do now have your first web page, programmed from scratch!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0"/>
            <a:ext cx="8976999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2457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9144001" cy="73152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about something more exciting?</a:t>
            </a:r>
          </a:p>
          <a:p>
            <a:pPr lvl="1"/>
            <a:r>
              <a:rPr lang="en-US"/>
              <a:t>It’s time to build our own web page...but where should we start?</a:t>
            </a:r>
          </a:p>
        </p:txBody>
      </p:sp>
    </p:spTree>
    <p:extLst>
      <p:ext uri="{BB962C8B-B14F-4D97-AF65-F5344CB8AC3E}">
        <p14:creationId xmlns:p14="http://schemas.microsoft.com/office/powerpoint/2010/main" val="414121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we need a topic…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we need a topic.</a:t>
            </a:r>
          </a:p>
          <a:p>
            <a:pPr lvl="1"/>
            <a:r>
              <a:rPr lang="en-US"/>
              <a:t>My favourite band / movie / TV show.</a:t>
            </a:r>
          </a:p>
          <a:p>
            <a:pPr lvl="1"/>
            <a:r>
              <a:rPr lang="en-US"/>
              <a:t>A homepage for my sports team / club.</a:t>
            </a:r>
          </a:p>
          <a:p>
            <a:r>
              <a:rPr lang="en-US"/>
              <a:t>What can we add to our page?</a:t>
            </a:r>
          </a:p>
          <a:p>
            <a:pPr lvl="1"/>
            <a:r>
              <a:rPr lang="en-US"/>
              <a:t>Probably some text and pictures would be nice.</a:t>
            </a:r>
          </a:p>
          <a:p>
            <a:pPr lvl="1"/>
            <a:r>
              <a:rPr lang="en-US"/>
              <a:t>Usually there are links to other websites too.</a:t>
            </a:r>
          </a:p>
          <a:p>
            <a:pPr lvl="1"/>
            <a:r>
              <a:rPr lang="en-US"/>
              <a:t>We might even add some videos and maybe a map.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5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U2 Web Site</a:t>
            </a:r>
          </a:p>
        </p:txBody>
      </p:sp>
      <p:sp>
        <p:nvSpPr>
          <p:cNvPr id="14" name="TextBox 13"/>
          <p:cNvSpPr txBox="1"/>
          <p:nvPr/>
        </p:nvSpPr>
        <p:spPr>
          <a:xfrm rot="21157611">
            <a:off x="367818" y="1407017"/>
            <a:ext cx="1827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latin typeface="Helvetica"/>
                <a:cs typeface="Helvetica"/>
              </a:rPr>
              <a:t>An image of </a:t>
            </a:r>
          </a:p>
          <a:p>
            <a:pPr algn="r"/>
            <a:r>
              <a:rPr lang="en-US" sz="2400">
                <a:latin typeface="Helvetica"/>
                <a:cs typeface="Helvetica"/>
              </a:rPr>
              <a:t>the band</a:t>
            </a:r>
            <a:endParaRPr lang="en-US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 rot="222541">
            <a:off x="2882208" y="1573686"/>
            <a:ext cx="3333750" cy="4492625"/>
            <a:chOff x="4984750" y="1539875"/>
            <a:chExt cx="3333750" cy="4492625"/>
          </a:xfrm>
        </p:grpSpPr>
        <p:sp>
          <p:nvSpPr>
            <p:cNvPr id="3" name="Rectangle 2"/>
            <p:cNvSpPr/>
            <p:nvPr/>
          </p:nvSpPr>
          <p:spPr>
            <a:xfrm>
              <a:off x="4984750" y="1539875"/>
              <a:ext cx="3333750" cy="449262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0202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43499" y="1644454"/>
              <a:ext cx="3016251" cy="78442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8776" y="4079874"/>
              <a:ext cx="1222375" cy="6317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5249" y="5206999"/>
              <a:ext cx="862909" cy="6476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90558" y="5206999"/>
              <a:ext cx="862909" cy="6476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05867" y="5206999"/>
              <a:ext cx="862909" cy="6476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75250" y="4053263"/>
              <a:ext cx="1476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Brush Script MT Italic"/>
                  <a:cs typeface="Brush Script MT Italic"/>
                </a:rPr>
                <a:t>Maybe some text to describe the map, which could be the concert locations or information about where the band is from.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43499" y="4868445"/>
              <a:ext cx="2222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Brush Script MT Italic"/>
                  <a:cs typeface="Brush Script MT Italic"/>
                </a:rPr>
                <a:t>A heading for the videso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75250" y="3750804"/>
              <a:ext cx="2222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Brush Script MT Italic"/>
                  <a:cs typeface="Brush Script MT Italic"/>
                </a:rPr>
                <a:t>A heading for the map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6525" y="3142038"/>
              <a:ext cx="14763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sz="1000">
                  <a:latin typeface="Brush Script MT Italic"/>
                  <a:cs typeface="Brush Script MT Italic"/>
                </a:rPr>
                <a:t>A link to site 1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000">
                  <a:latin typeface="Brush Script MT Italic"/>
                  <a:cs typeface="Brush Script MT Italic"/>
                </a:rPr>
                <a:t>A link to site 2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000">
                  <a:latin typeface="Brush Script MT Italic"/>
                  <a:cs typeface="Brush Script MT Italic"/>
                </a:rPr>
                <a:t>A link to site 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16525" y="2839579"/>
              <a:ext cx="2222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Brush Script MT Italic"/>
                  <a:cs typeface="Brush Script MT Italic"/>
                </a:rPr>
                <a:t>A heading for the links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7367" y="2191004"/>
              <a:ext cx="2222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Brush Script MT Italic"/>
                  <a:cs typeface="Brush Script MT Italic"/>
                </a:rPr>
                <a:t>Main Heading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 rot="412095">
            <a:off x="6533150" y="1420009"/>
            <a:ext cx="2477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A heading or title</a:t>
            </a:r>
          </a:p>
          <a:p>
            <a:r>
              <a:rPr lang="en-US" sz="2400">
                <a:latin typeface="Helvetica"/>
                <a:cs typeface="Helvetica"/>
              </a:rPr>
              <a:t>with some text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 rot="777463">
            <a:off x="352294" y="2917612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Some links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 rot="20800060">
            <a:off x="347425" y="4914003"/>
            <a:ext cx="206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A google map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 rot="387694">
            <a:off x="6578266" y="4986750"/>
            <a:ext cx="254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And some videos </a:t>
            </a:r>
          </a:p>
          <a:p>
            <a:r>
              <a:rPr lang="en-US" sz="2400">
                <a:latin typeface="Helvetica"/>
                <a:cs typeface="Helvetica"/>
              </a:rPr>
              <a:t>from YouTube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 rot="21214633">
            <a:off x="6662384" y="3333475"/>
            <a:ext cx="2220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More headings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24" name="Freeform 23"/>
          <p:cNvSpPr/>
          <p:nvPr/>
        </p:nvSpPr>
        <p:spPr>
          <a:xfrm rot="21000005">
            <a:off x="1809750" y="2032000"/>
            <a:ext cx="1460500" cy="366748"/>
          </a:xfrm>
          <a:custGeom>
            <a:avLst/>
            <a:gdLst>
              <a:gd name="connsiteX0" fmla="*/ 0 w 1460500"/>
              <a:gd name="connsiteY0" fmla="*/ 0 h 366748"/>
              <a:gd name="connsiteX1" fmla="*/ 714375 w 1460500"/>
              <a:gd name="connsiteY1" fmla="*/ 365125 h 366748"/>
              <a:gd name="connsiteX2" fmla="*/ 1460500 w 1460500"/>
              <a:gd name="connsiteY2" fmla="*/ 142875 h 36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0" h="366748">
                <a:moveTo>
                  <a:pt x="0" y="0"/>
                </a:moveTo>
                <a:cubicBezTo>
                  <a:pt x="235479" y="170656"/>
                  <a:pt x="470958" y="341313"/>
                  <a:pt x="714375" y="365125"/>
                </a:cubicBezTo>
                <a:cubicBezTo>
                  <a:pt x="957792" y="388937"/>
                  <a:pt x="1460500" y="142875"/>
                  <a:pt x="1460500" y="1428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1270000" y="3429000"/>
            <a:ext cx="1841500" cy="349280"/>
          </a:xfrm>
          <a:custGeom>
            <a:avLst/>
            <a:gdLst>
              <a:gd name="connsiteX0" fmla="*/ 0 w 1841500"/>
              <a:gd name="connsiteY0" fmla="*/ 15875 h 349280"/>
              <a:gd name="connsiteX1" fmla="*/ 1047750 w 1841500"/>
              <a:gd name="connsiteY1" fmla="*/ 349250 h 349280"/>
              <a:gd name="connsiteX2" fmla="*/ 1841500 w 1841500"/>
              <a:gd name="connsiteY2" fmla="*/ 0 h 34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0" h="349280">
                <a:moveTo>
                  <a:pt x="0" y="15875"/>
                </a:moveTo>
                <a:cubicBezTo>
                  <a:pt x="370416" y="183885"/>
                  <a:pt x="740833" y="351896"/>
                  <a:pt x="1047750" y="349250"/>
                </a:cubicBezTo>
                <a:cubicBezTo>
                  <a:pt x="1354667" y="346604"/>
                  <a:pt x="1841500" y="0"/>
                  <a:pt x="184150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572000" y="2143125"/>
            <a:ext cx="2730500" cy="484742"/>
          </a:xfrm>
          <a:custGeom>
            <a:avLst/>
            <a:gdLst>
              <a:gd name="connsiteX0" fmla="*/ 2730500 w 2730500"/>
              <a:gd name="connsiteY0" fmla="*/ 0 h 484742"/>
              <a:gd name="connsiteX1" fmla="*/ 1222375 w 2730500"/>
              <a:gd name="connsiteY1" fmla="*/ 476250 h 484742"/>
              <a:gd name="connsiteX2" fmla="*/ 0 w 2730500"/>
              <a:gd name="connsiteY2" fmla="*/ 317500 h 48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500" h="484742">
                <a:moveTo>
                  <a:pt x="2730500" y="0"/>
                </a:moveTo>
                <a:cubicBezTo>
                  <a:pt x="2203979" y="211666"/>
                  <a:pt x="1677458" y="423333"/>
                  <a:pt x="1222375" y="476250"/>
                </a:cubicBezTo>
                <a:cubicBezTo>
                  <a:pt x="767292" y="529167"/>
                  <a:pt x="0" y="317500"/>
                  <a:pt x="0" y="31750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05375" y="3032125"/>
            <a:ext cx="1635125" cy="619125"/>
          </a:xfrm>
          <a:custGeom>
            <a:avLst/>
            <a:gdLst>
              <a:gd name="connsiteX0" fmla="*/ 1635125 w 1635125"/>
              <a:gd name="connsiteY0" fmla="*/ 619125 h 619125"/>
              <a:gd name="connsiteX1" fmla="*/ 1016000 w 1635125"/>
              <a:gd name="connsiteY1" fmla="*/ 127000 h 619125"/>
              <a:gd name="connsiteX2" fmla="*/ 0 w 1635125"/>
              <a:gd name="connsiteY2" fmla="*/ 0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5125" h="619125">
                <a:moveTo>
                  <a:pt x="1635125" y="619125"/>
                </a:moveTo>
                <a:cubicBezTo>
                  <a:pt x="1461823" y="424656"/>
                  <a:pt x="1288521" y="230187"/>
                  <a:pt x="1016000" y="127000"/>
                </a:cubicBezTo>
                <a:cubicBezTo>
                  <a:pt x="743479" y="23813"/>
                  <a:pt x="0" y="0"/>
                  <a:pt x="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302125" y="3605679"/>
            <a:ext cx="2238375" cy="204321"/>
          </a:xfrm>
          <a:custGeom>
            <a:avLst/>
            <a:gdLst>
              <a:gd name="connsiteX0" fmla="*/ 2238375 w 2238375"/>
              <a:gd name="connsiteY0" fmla="*/ 29696 h 204321"/>
              <a:gd name="connsiteX1" fmla="*/ 873125 w 2238375"/>
              <a:gd name="connsiteY1" fmla="*/ 13821 h 204321"/>
              <a:gd name="connsiteX2" fmla="*/ 0 w 2238375"/>
              <a:gd name="connsiteY2" fmla="*/ 204321 h 20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375" h="204321">
                <a:moveTo>
                  <a:pt x="2238375" y="29696"/>
                </a:moveTo>
                <a:cubicBezTo>
                  <a:pt x="1742281" y="7206"/>
                  <a:pt x="1246187" y="-15283"/>
                  <a:pt x="873125" y="13821"/>
                </a:cubicBezTo>
                <a:cubicBezTo>
                  <a:pt x="500062" y="42925"/>
                  <a:pt x="0" y="204321"/>
                  <a:pt x="0" y="204321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21250" y="3635375"/>
            <a:ext cx="1619250" cy="1381125"/>
          </a:xfrm>
          <a:custGeom>
            <a:avLst/>
            <a:gdLst>
              <a:gd name="connsiteX0" fmla="*/ 1619250 w 1619250"/>
              <a:gd name="connsiteY0" fmla="*/ 0 h 1381125"/>
              <a:gd name="connsiteX1" fmla="*/ 1254125 w 1619250"/>
              <a:gd name="connsiteY1" fmla="*/ 1143000 h 1381125"/>
              <a:gd name="connsiteX2" fmla="*/ 0 w 1619250"/>
              <a:gd name="connsiteY2" fmla="*/ 1381125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0" h="1381125">
                <a:moveTo>
                  <a:pt x="1619250" y="0"/>
                </a:moveTo>
                <a:cubicBezTo>
                  <a:pt x="1571625" y="456406"/>
                  <a:pt x="1524000" y="912813"/>
                  <a:pt x="1254125" y="1143000"/>
                </a:cubicBezTo>
                <a:cubicBezTo>
                  <a:pt x="984250" y="1373187"/>
                  <a:pt x="0" y="1381125"/>
                  <a:pt x="0" y="13811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381250" y="4295070"/>
            <a:ext cx="2143125" cy="562680"/>
          </a:xfrm>
          <a:custGeom>
            <a:avLst/>
            <a:gdLst>
              <a:gd name="connsiteX0" fmla="*/ 0 w 2143125"/>
              <a:gd name="connsiteY0" fmla="*/ 562680 h 562680"/>
              <a:gd name="connsiteX1" fmla="*/ 1095375 w 2143125"/>
              <a:gd name="connsiteY1" fmla="*/ 38805 h 562680"/>
              <a:gd name="connsiteX2" fmla="*/ 2143125 w 2143125"/>
              <a:gd name="connsiteY2" fmla="*/ 38805 h 56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562680">
                <a:moveTo>
                  <a:pt x="0" y="562680"/>
                </a:moveTo>
                <a:cubicBezTo>
                  <a:pt x="369094" y="344398"/>
                  <a:pt x="738188" y="126117"/>
                  <a:pt x="1095375" y="38805"/>
                </a:cubicBezTo>
                <a:cubicBezTo>
                  <a:pt x="1452562" y="-48507"/>
                  <a:pt x="2143125" y="38805"/>
                  <a:pt x="2143125" y="3880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53000" y="5810250"/>
            <a:ext cx="2555875" cy="381855"/>
          </a:xfrm>
          <a:custGeom>
            <a:avLst/>
            <a:gdLst>
              <a:gd name="connsiteX0" fmla="*/ 2555875 w 2555875"/>
              <a:gd name="connsiteY0" fmla="*/ 0 h 381855"/>
              <a:gd name="connsiteX1" fmla="*/ 1508125 w 2555875"/>
              <a:gd name="connsiteY1" fmla="*/ 381000 h 381855"/>
              <a:gd name="connsiteX2" fmla="*/ 0 w 2555875"/>
              <a:gd name="connsiteY2" fmla="*/ 111125 h 3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75" h="381855">
                <a:moveTo>
                  <a:pt x="2555875" y="0"/>
                </a:moveTo>
                <a:cubicBezTo>
                  <a:pt x="2244989" y="181239"/>
                  <a:pt x="1934104" y="362479"/>
                  <a:pt x="1508125" y="381000"/>
                </a:cubicBezTo>
                <a:cubicBezTo>
                  <a:pt x="1082146" y="399521"/>
                  <a:pt x="0" y="111125"/>
                  <a:pt x="0" y="1111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75000" y="2423291"/>
            <a:ext cx="275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Brush Script MT Italic"/>
                <a:cs typeface="Brush Script MT Italic"/>
              </a:rPr>
              <a:t>Some introductory text such as a brief explanation of the site.</a:t>
            </a:r>
          </a:p>
        </p:txBody>
      </p:sp>
    </p:spTree>
    <p:extLst>
      <p:ext uri="{BB962C8B-B14F-4D97-AF65-F5344CB8AC3E}">
        <p14:creationId xmlns:p14="http://schemas.microsoft.com/office/powerpoint/2010/main" val="300190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Let’s start by creating an outline of the web page.</a:t>
            </a:r>
          </a:p>
          <a:p>
            <a:endParaRPr lang="en-US"/>
          </a:p>
          <a:p>
            <a:r>
              <a:rPr lang="en-US"/>
              <a:t>We wil focus for now just on the main sections by adding some </a:t>
            </a:r>
            <a:r>
              <a:rPr lang="en-US" i="1"/>
              <a:t>headings …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13" y="0"/>
            <a:ext cx="638968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11" name="Rectangle 10"/>
          <p:cNvSpPr/>
          <p:nvPr/>
        </p:nvSpPr>
        <p:spPr>
          <a:xfrm>
            <a:off x="0" y="6488668"/>
            <a:ext cx="409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U2-Rox-just-the-headings.html</a:t>
            </a:r>
          </a:p>
        </p:txBody>
      </p:sp>
    </p:spTree>
    <p:extLst>
      <p:ext uri="{BB962C8B-B14F-4D97-AF65-F5344CB8AC3E}">
        <p14:creationId xmlns:p14="http://schemas.microsoft.com/office/powerpoint/2010/main" val="392440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13" y="0"/>
            <a:ext cx="638968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 rot="21157611">
            <a:off x="-11482" y="833537"/>
            <a:ext cx="3954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&lt;title&gt; … &lt;//title&gt;</a:t>
            </a: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This is a special tag to set the title of the page. It always goes inside the &lt;head&gt;…&lt;/head&gt; tags.</a:t>
            </a:r>
          </a:p>
        </p:txBody>
      </p:sp>
      <p:sp>
        <p:nvSpPr>
          <p:cNvPr id="13" name="Freeform 12"/>
          <p:cNvSpPr/>
          <p:nvPr/>
        </p:nvSpPr>
        <p:spPr>
          <a:xfrm>
            <a:off x="4079875" y="1349375"/>
            <a:ext cx="2301875" cy="710955"/>
          </a:xfrm>
          <a:custGeom>
            <a:avLst/>
            <a:gdLst>
              <a:gd name="connsiteX0" fmla="*/ 0 w 2301875"/>
              <a:gd name="connsiteY0" fmla="*/ 381000 h 710955"/>
              <a:gd name="connsiteX1" fmla="*/ 1555750 w 2301875"/>
              <a:gd name="connsiteY1" fmla="*/ 698500 h 710955"/>
              <a:gd name="connsiteX2" fmla="*/ 2301875 w 2301875"/>
              <a:gd name="connsiteY2" fmla="*/ 0 h 71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875" h="710955">
                <a:moveTo>
                  <a:pt x="0" y="381000"/>
                </a:moveTo>
                <a:cubicBezTo>
                  <a:pt x="586052" y="571500"/>
                  <a:pt x="1172104" y="762000"/>
                  <a:pt x="1555750" y="698500"/>
                </a:cubicBezTo>
                <a:cubicBezTo>
                  <a:pt x="1939396" y="635000"/>
                  <a:pt x="2301875" y="0"/>
                  <a:pt x="23018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6488668"/>
            <a:ext cx="409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U2-Rox-just-the-headings.html</a:t>
            </a:r>
          </a:p>
        </p:txBody>
      </p:sp>
    </p:spTree>
    <p:extLst>
      <p:ext uri="{BB962C8B-B14F-4D97-AF65-F5344CB8AC3E}">
        <p14:creationId xmlns:p14="http://schemas.microsoft.com/office/powerpoint/2010/main" val="256756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13" y="0"/>
            <a:ext cx="638968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 rot="21157611">
            <a:off x="83769" y="806162"/>
            <a:ext cx="395428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&lt;h1&gt; … &lt;/h1&gt;</a:t>
            </a: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This is for the main heading so that the text between the tags is </a:t>
            </a:r>
            <a:r>
              <a:rPr lang="en-US" sz="6600" b="1">
                <a:solidFill>
                  <a:srgbClr val="E6E6E6"/>
                </a:solidFill>
                <a:latin typeface="Helvetica"/>
                <a:cs typeface="Helvetica"/>
              </a:rPr>
              <a:t>big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 and </a:t>
            </a:r>
            <a:r>
              <a:rPr lang="en-US" sz="2400" b="1">
                <a:solidFill>
                  <a:srgbClr val="E6E6E6"/>
                </a:solidFill>
                <a:latin typeface="Helvetica"/>
                <a:cs typeface="Helvetica"/>
              </a:rPr>
              <a:t>bold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 rot="21157611">
            <a:off x="16376" y="3969960"/>
            <a:ext cx="39589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&lt;h2&gt; … &lt;/h2&gt;</a:t>
            </a: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These are 2</a:t>
            </a:r>
            <a:r>
              <a:rPr lang="en-US" sz="2400" baseline="30000">
                <a:solidFill>
                  <a:srgbClr val="E6E6E6"/>
                </a:solidFill>
                <a:latin typeface="Helvetica"/>
                <a:cs typeface="Helvetica"/>
              </a:rPr>
              <a:t>nd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 level headings not quite as </a:t>
            </a:r>
            <a:r>
              <a:rPr lang="en-US" sz="3600">
                <a:solidFill>
                  <a:srgbClr val="E6E6E6"/>
                </a:solidFill>
                <a:latin typeface="Helvetica"/>
                <a:cs typeface="Helvetica"/>
              </a:rPr>
              <a:t>big 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as &lt;h1&gt; text.</a:t>
            </a:r>
            <a:endParaRPr lang="en-US">
              <a:solidFill>
                <a:srgbClr val="E6E6E6"/>
              </a:solidFill>
              <a:latin typeface="Helvetica"/>
              <a:cs typeface="Helvetica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825875" y="2016125"/>
            <a:ext cx="1539875" cy="728232"/>
          </a:xfrm>
          <a:custGeom>
            <a:avLst/>
            <a:gdLst>
              <a:gd name="connsiteX0" fmla="*/ 0 w 1539875"/>
              <a:gd name="connsiteY0" fmla="*/ 0 h 728232"/>
              <a:gd name="connsiteX1" fmla="*/ 650875 w 1539875"/>
              <a:gd name="connsiteY1" fmla="*/ 666750 h 728232"/>
              <a:gd name="connsiteX2" fmla="*/ 1539875 w 1539875"/>
              <a:gd name="connsiteY2" fmla="*/ 698500 h 72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9875" h="728232">
                <a:moveTo>
                  <a:pt x="0" y="0"/>
                </a:moveTo>
                <a:cubicBezTo>
                  <a:pt x="197114" y="275166"/>
                  <a:pt x="394229" y="550333"/>
                  <a:pt x="650875" y="666750"/>
                </a:cubicBezTo>
                <a:cubicBezTo>
                  <a:pt x="907521" y="783167"/>
                  <a:pt x="1539875" y="698500"/>
                  <a:pt x="1539875" y="69850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095750" y="3476625"/>
            <a:ext cx="1254125" cy="1063625"/>
          </a:xfrm>
          <a:custGeom>
            <a:avLst/>
            <a:gdLst>
              <a:gd name="connsiteX0" fmla="*/ 0 w 1254125"/>
              <a:gd name="connsiteY0" fmla="*/ 1063625 h 1063625"/>
              <a:gd name="connsiteX1" fmla="*/ 523875 w 1254125"/>
              <a:gd name="connsiteY1" fmla="*/ 238125 h 1063625"/>
              <a:gd name="connsiteX2" fmla="*/ 1254125 w 1254125"/>
              <a:gd name="connsiteY2" fmla="*/ 0 h 106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4125" h="1063625">
                <a:moveTo>
                  <a:pt x="0" y="1063625"/>
                </a:moveTo>
                <a:cubicBezTo>
                  <a:pt x="157427" y="739510"/>
                  <a:pt x="314854" y="415396"/>
                  <a:pt x="523875" y="238125"/>
                </a:cubicBezTo>
                <a:cubicBezTo>
                  <a:pt x="732896" y="60854"/>
                  <a:pt x="1254125" y="0"/>
                  <a:pt x="12541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079875" y="4302125"/>
            <a:ext cx="1365250" cy="330350"/>
          </a:xfrm>
          <a:custGeom>
            <a:avLst/>
            <a:gdLst>
              <a:gd name="connsiteX0" fmla="*/ 0 w 1365250"/>
              <a:gd name="connsiteY0" fmla="*/ 238125 h 330350"/>
              <a:gd name="connsiteX1" fmla="*/ 777875 w 1365250"/>
              <a:gd name="connsiteY1" fmla="*/ 317500 h 330350"/>
              <a:gd name="connsiteX2" fmla="*/ 1365250 w 1365250"/>
              <a:gd name="connsiteY2" fmla="*/ 0 h 3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250" h="330350">
                <a:moveTo>
                  <a:pt x="0" y="238125"/>
                </a:moveTo>
                <a:cubicBezTo>
                  <a:pt x="275166" y="297656"/>
                  <a:pt x="550333" y="357187"/>
                  <a:pt x="777875" y="317500"/>
                </a:cubicBezTo>
                <a:cubicBezTo>
                  <a:pt x="1005417" y="277813"/>
                  <a:pt x="1365250" y="0"/>
                  <a:pt x="136525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095750" y="4556125"/>
            <a:ext cx="1365250" cy="729819"/>
          </a:xfrm>
          <a:custGeom>
            <a:avLst/>
            <a:gdLst>
              <a:gd name="connsiteX0" fmla="*/ 0 w 1365250"/>
              <a:gd name="connsiteY0" fmla="*/ 0 h 729819"/>
              <a:gd name="connsiteX1" fmla="*/ 730250 w 1365250"/>
              <a:gd name="connsiteY1" fmla="*/ 714375 h 729819"/>
              <a:gd name="connsiteX2" fmla="*/ 1365250 w 1365250"/>
              <a:gd name="connsiteY2" fmla="*/ 508000 h 7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250" h="729819">
                <a:moveTo>
                  <a:pt x="0" y="0"/>
                </a:moveTo>
                <a:cubicBezTo>
                  <a:pt x="251354" y="314854"/>
                  <a:pt x="502708" y="629708"/>
                  <a:pt x="730250" y="714375"/>
                </a:cubicBezTo>
                <a:cubicBezTo>
                  <a:pt x="957792" y="799042"/>
                  <a:pt x="1365250" y="508000"/>
                  <a:pt x="1365250" y="50800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88668"/>
            <a:ext cx="409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U2-Rox-just-the-headings.html</a:t>
            </a:r>
          </a:p>
        </p:txBody>
      </p:sp>
    </p:spTree>
    <p:extLst>
      <p:ext uri="{BB962C8B-B14F-4D97-AF65-F5344CB8AC3E}">
        <p14:creationId xmlns:p14="http://schemas.microsoft.com/office/powerpoint/2010/main" val="122589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you will learn today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Programming web pages = writing HTML.</a:t>
            </a:r>
          </a:p>
          <a:p>
            <a:endParaRPr lang="en-US"/>
          </a:p>
          <a:p>
            <a:r>
              <a:rPr lang="en-US"/>
              <a:t>Building your first web page from scratch.</a:t>
            </a:r>
          </a:p>
          <a:p>
            <a:endParaRPr lang="en-US"/>
          </a:p>
          <a:p>
            <a:r>
              <a:rPr lang="en-US"/>
              <a:t>Adding text, pictures, video, maps, lists, links.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Tip …</a:t>
            </a:r>
          </a:p>
          <a:p>
            <a:pPr lvl="1"/>
            <a:r>
              <a:rPr lang="en-US"/>
              <a:t>Use heading tags to make your headings stand out. There are lots to try … &lt;h1&gt;, &lt;h2&gt;, &lt;h3&gt;, &lt;h4&gt; etc.</a:t>
            </a:r>
          </a:p>
        </p:txBody>
      </p:sp>
    </p:spTree>
    <p:extLst>
      <p:ext uri="{BB962C8B-B14F-4D97-AF65-F5344CB8AC3E}">
        <p14:creationId xmlns:p14="http://schemas.microsoft.com/office/powerpoint/2010/main" val="20743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13" y="0"/>
            <a:ext cx="638968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 rot="274959">
            <a:off x="-34708" y="722407"/>
            <a:ext cx="38002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&lt;!--&gt; … &lt;--&gt;</a:t>
            </a: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What are these tags?</a:t>
            </a:r>
          </a:p>
          <a:p>
            <a:pPr algn="r"/>
            <a:endParaRPr lang="en-US" sz="2400">
              <a:solidFill>
                <a:srgbClr val="E6E6E6"/>
              </a:solidFill>
              <a:latin typeface="Helvetica"/>
              <a:cs typeface="Helvetica"/>
            </a:endParaRP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They are special tags called </a:t>
            </a:r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comment tags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.</a:t>
            </a:r>
          </a:p>
          <a:p>
            <a:pPr algn="r"/>
            <a:endParaRPr lang="en-US" sz="2400">
              <a:solidFill>
                <a:srgbClr val="E6E6E6"/>
              </a:solidFill>
              <a:latin typeface="Helvetica"/>
              <a:cs typeface="Helvetica"/>
            </a:endParaRP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They are used to add notes to your code but they never show up in the browser.</a:t>
            </a:r>
          </a:p>
          <a:p>
            <a:pPr algn="r"/>
            <a:endParaRPr lang="en-US" sz="2400">
              <a:solidFill>
                <a:srgbClr val="E6E6E6"/>
              </a:solidFill>
              <a:latin typeface="Helvetica"/>
              <a:cs typeface="Helvetica"/>
            </a:endParaRP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Good programmers are careful to add comments. Why do you think that is? </a:t>
            </a:r>
          </a:p>
        </p:txBody>
      </p:sp>
      <p:sp>
        <p:nvSpPr>
          <p:cNvPr id="2" name="Freeform 1"/>
          <p:cNvSpPr/>
          <p:nvPr/>
        </p:nvSpPr>
        <p:spPr>
          <a:xfrm>
            <a:off x="3921125" y="1603375"/>
            <a:ext cx="1412875" cy="902787"/>
          </a:xfrm>
          <a:custGeom>
            <a:avLst/>
            <a:gdLst>
              <a:gd name="connsiteX0" fmla="*/ 0 w 1412875"/>
              <a:gd name="connsiteY0" fmla="*/ 0 h 902787"/>
              <a:gd name="connsiteX1" fmla="*/ 603250 w 1412875"/>
              <a:gd name="connsiteY1" fmla="*/ 873125 h 902787"/>
              <a:gd name="connsiteX2" fmla="*/ 1412875 w 1412875"/>
              <a:gd name="connsiteY2" fmla="*/ 714375 h 90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2875" h="902787">
                <a:moveTo>
                  <a:pt x="0" y="0"/>
                </a:moveTo>
                <a:cubicBezTo>
                  <a:pt x="183885" y="377031"/>
                  <a:pt x="367771" y="754062"/>
                  <a:pt x="603250" y="873125"/>
                </a:cubicBezTo>
                <a:cubicBezTo>
                  <a:pt x="838729" y="992188"/>
                  <a:pt x="1412875" y="714375"/>
                  <a:pt x="1412875" y="7143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921125" y="1619250"/>
            <a:ext cx="1508125" cy="2494411"/>
          </a:xfrm>
          <a:custGeom>
            <a:avLst/>
            <a:gdLst>
              <a:gd name="connsiteX0" fmla="*/ 0 w 1508125"/>
              <a:gd name="connsiteY0" fmla="*/ 0 h 2494411"/>
              <a:gd name="connsiteX1" fmla="*/ 666750 w 1508125"/>
              <a:gd name="connsiteY1" fmla="*/ 2301875 h 2494411"/>
              <a:gd name="connsiteX2" fmla="*/ 1508125 w 1508125"/>
              <a:gd name="connsiteY2" fmla="*/ 2206625 h 24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125" h="2494411">
                <a:moveTo>
                  <a:pt x="0" y="0"/>
                </a:moveTo>
                <a:cubicBezTo>
                  <a:pt x="207698" y="967052"/>
                  <a:pt x="415396" y="1934104"/>
                  <a:pt x="666750" y="2301875"/>
                </a:cubicBezTo>
                <a:cubicBezTo>
                  <a:pt x="918104" y="2669646"/>
                  <a:pt x="1213114" y="2438135"/>
                  <a:pt x="1508125" y="22066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921125" y="1635125"/>
            <a:ext cx="1571625" cy="3374686"/>
          </a:xfrm>
          <a:custGeom>
            <a:avLst/>
            <a:gdLst>
              <a:gd name="connsiteX0" fmla="*/ 0 w 1571625"/>
              <a:gd name="connsiteY0" fmla="*/ 0 h 3374686"/>
              <a:gd name="connsiteX1" fmla="*/ 381000 w 1571625"/>
              <a:gd name="connsiteY1" fmla="*/ 3206750 h 3374686"/>
              <a:gd name="connsiteX2" fmla="*/ 1571625 w 1571625"/>
              <a:gd name="connsiteY2" fmla="*/ 2952750 h 337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625" h="3374686">
                <a:moveTo>
                  <a:pt x="0" y="0"/>
                </a:moveTo>
                <a:cubicBezTo>
                  <a:pt x="59531" y="1357312"/>
                  <a:pt x="119063" y="2714625"/>
                  <a:pt x="381000" y="3206750"/>
                </a:cubicBezTo>
                <a:cubicBezTo>
                  <a:pt x="642938" y="3698875"/>
                  <a:pt x="1571625" y="2952750"/>
                  <a:pt x="1571625" y="295275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920577" y="1698625"/>
            <a:ext cx="1461048" cy="4154630"/>
          </a:xfrm>
          <a:custGeom>
            <a:avLst/>
            <a:gdLst>
              <a:gd name="connsiteX0" fmla="*/ 548 w 1461048"/>
              <a:gd name="connsiteY0" fmla="*/ 0 h 4154630"/>
              <a:gd name="connsiteX1" fmla="*/ 238673 w 1461048"/>
              <a:gd name="connsiteY1" fmla="*/ 3857625 h 4154630"/>
              <a:gd name="connsiteX2" fmla="*/ 1461048 w 1461048"/>
              <a:gd name="connsiteY2" fmla="*/ 3603625 h 415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1048" h="4154630">
                <a:moveTo>
                  <a:pt x="548" y="0"/>
                </a:moveTo>
                <a:cubicBezTo>
                  <a:pt x="-2098" y="1628510"/>
                  <a:pt x="-4744" y="3257021"/>
                  <a:pt x="238673" y="3857625"/>
                </a:cubicBezTo>
                <a:cubicBezTo>
                  <a:pt x="482090" y="4458229"/>
                  <a:pt x="971569" y="4030927"/>
                  <a:pt x="1461048" y="36036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88668"/>
            <a:ext cx="409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U2-Rox-just-the-headings.html</a:t>
            </a:r>
          </a:p>
        </p:txBody>
      </p:sp>
    </p:spTree>
    <p:extLst>
      <p:ext uri="{BB962C8B-B14F-4D97-AF65-F5344CB8AC3E}">
        <p14:creationId xmlns:p14="http://schemas.microsoft.com/office/powerpoint/2010/main" val="231706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38" y="190500"/>
            <a:ext cx="9144000" cy="6452382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Here’s what our web page looks like so far.</a:t>
            </a:r>
          </a:p>
          <a:p>
            <a:endParaRPr lang="en-US"/>
          </a:p>
          <a:p>
            <a:r>
              <a:rPr lang="en-US"/>
              <a:t>Notice how the headings are different sizes?</a:t>
            </a:r>
          </a:p>
        </p:txBody>
      </p:sp>
    </p:spTree>
    <p:extLst>
      <p:ext uri="{BB962C8B-B14F-4D97-AF65-F5344CB8AC3E}">
        <p14:creationId xmlns:p14="http://schemas.microsoft.com/office/powerpoint/2010/main" val="76921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HTML Tags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&lt;title&gt;…&lt;/title&gt;</a:t>
            </a:r>
          </a:p>
          <a:p>
            <a:pPr lvl="1"/>
            <a:r>
              <a:rPr lang="en-US"/>
              <a:t>This sets the title of the page in the browser. Remember it’s always inside the &lt;head&gt;…&lt;/head&gt; tags.</a:t>
            </a:r>
          </a:p>
          <a:p>
            <a:r>
              <a:rPr lang="en-US"/>
              <a:t>&lt;h1&gt; … &lt;/h1&gt;</a:t>
            </a:r>
          </a:p>
          <a:p>
            <a:pPr lvl="1"/>
            <a:r>
              <a:rPr lang="en-US"/>
              <a:t>A </a:t>
            </a:r>
            <a:r>
              <a:rPr lang="en-US" i="1"/>
              <a:t>1</a:t>
            </a:r>
            <a:r>
              <a:rPr lang="en-US" i="1" baseline="30000"/>
              <a:t>st</a:t>
            </a:r>
            <a:r>
              <a:rPr lang="en-US" i="1"/>
              <a:t> level heading</a:t>
            </a:r>
            <a:r>
              <a:rPr lang="en-US"/>
              <a:t> tag makes text big and bold.</a:t>
            </a:r>
          </a:p>
          <a:p>
            <a:r>
              <a:rPr lang="en-US"/>
              <a:t>&lt;h2&gt; … &lt;/h2&gt;</a:t>
            </a:r>
          </a:p>
          <a:p>
            <a:pPr lvl="1"/>
            <a:r>
              <a:rPr lang="en-US"/>
              <a:t>A </a:t>
            </a:r>
            <a:r>
              <a:rPr lang="en-US" i="1"/>
              <a:t>2nd level heading</a:t>
            </a:r>
            <a:r>
              <a:rPr lang="en-US"/>
              <a:t> tag makes text big and bold too, but not quite as big as the &lt;h1&gt; … &lt;/h1&gt; tags.</a:t>
            </a:r>
          </a:p>
          <a:p>
            <a:r>
              <a:rPr lang="en-US"/>
              <a:t>&lt;!--&gt; … &lt;--&gt;</a:t>
            </a:r>
          </a:p>
          <a:p>
            <a:pPr lvl="1"/>
            <a:r>
              <a:rPr lang="en-US"/>
              <a:t>These </a:t>
            </a:r>
            <a:r>
              <a:rPr lang="en-US" i="1"/>
              <a:t>comment </a:t>
            </a:r>
            <a:r>
              <a:rPr lang="en-US"/>
              <a:t>tags allow you to comment your code so that it is easier for you and others to understand later.</a:t>
            </a:r>
          </a:p>
        </p:txBody>
      </p:sp>
    </p:spTree>
    <p:extLst>
      <p:ext uri="{BB962C8B-B14F-4D97-AF65-F5344CB8AC3E}">
        <p14:creationId xmlns:p14="http://schemas.microsoft.com/office/powerpoint/2010/main" val="267247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Tip …</a:t>
            </a:r>
          </a:p>
          <a:p>
            <a:pPr lvl="1"/>
            <a:r>
              <a:rPr lang="en-US"/>
              <a:t>Don’t forget to comment your code. It will make it much easier for you (and others) to understand later.</a:t>
            </a:r>
          </a:p>
        </p:txBody>
      </p:sp>
    </p:spTree>
    <p:extLst>
      <p:ext uri="{BB962C8B-B14F-4D97-AF65-F5344CB8AC3E}">
        <p14:creationId xmlns:p14="http://schemas.microsoft.com/office/powerpoint/2010/main" val="429049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Let’s add a list</a:t>
            </a:r>
          </a:p>
          <a:p>
            <a:pPr lvl="1"/>
            <a:r>
              <a:rPr lang="en-US"/>
              <a:t>We need to learn some new tags for lists …</a:t>
            </a:r>
          </a:p>
        </p:txBody>
      </p:sp>
    </p:spTree>
    <p:extLst>
      <p:ext uri="{BB962C8B-B14F-4D97-AF65-F5344CB8AC3E}">
        <p14:creationId xmlns:p14="http://schemas.microsoft.com/office/powerpoint/2010/main" val="1294117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6999" y="1235075"/>
            <a:ext cx="3968749" cy="4751388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Here’s our list of 4 </a:t>
            </a:r>
            <a:br>
              <a:rPr lang="en-US"/>
            </a:br>
            <a:r>
              <a:rPr lang="en-US"/>
              <a:t>useful U2 links.</a:t>
            </a:r>
          </a:p>
          <a:p>
            <a:endParaRPr lang="en-US"/>
          </a:p>
          <a:p>
            <a:r>
              <a:rPr lang="en-US"/>
              <a:t> There are 2 new tags here.</a:t>
            </a:r>
          </a:p>
          <a:p>
            <a:r>
              <a:rPr lang="en-US"/>
              <a:t>&lt;ul&gt;…&lt;/ul&gt; &amp; &lt;li&gt;…&lt;/li&gt;</a:t>
            </a:r>
          </a:p>
          <a:p>
            <a:endParaRPr lang="en-US"/>
          </a:p>
          <a:p>
            <a:r>
              <a:rPr lang="en-US"/>
              <a:t>Notice that the &lt;li&gt; tags are </a:t>
            </a:r>
            <a:r>
              <a:rPr lang="en-US" i="1"/>
              <a:t>inside</a:t>
            </a:r>
            <a:r>
              <a:rPr lang="en-US"/>
              <a:t> the &lt;ul&gt; tags. We say that they are </a:t>
            </a:r>
            <a:r>
              <a:rPr lang="en-US" i="1"/>
              <a:t>nested</a:t>
            </a:r>
            <a:r>
              <a:rPr lang="en-US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5" y="-821054"/>
            <a:ext cx="6826250" cy="7839075"/>
          </a:xfrm>
          <a:prstGeom prst="rect">
            <a:avLst/>
          </a:prstGeom>
          <a:scene3d>
            <a:camera prst="perspectiveFront">
              <a:rot lat="21000000" lon="1800000" rev="360000"/>
            </a:camera>
            <a:lightRig rig="threePt" dir="t"/>
          </a:scene3d>
        </p:spPr>
      </p:pic>
      <p:sp>
        <p:nvSpPr>
          <p:cNvPr id="7" name="Freeform 6"/>
          <p:cNvSpPr/>
          <p:nvPr/>
        </p:nvSpPr>
        <p:spPr>
          <a:xfrm rot="659625">
            <a:off x="2432969" y="2515271"/>
            <a:ext cx="2751435" cy="497189"/>
          </a:xfrm>
          <a:custGeom>
            <a:avLst/>
            <a:gdLst>
              <a:gd name="connsiteX0" fmla="*/ 0 w 2667000"/>
              <a:gd name="connsiteY0" fmla="*/ 0 h 1018493"/>
              <a:gd name="connsiteX1" fmla="*/ 730250 w 2667000"/>
              <a:gd name="connsiteY1" fmla="*/ 968375 h 1018493"/>
              <a:gd name="connsiteX2" fmla="*/ 2667000 w 2667000"/>
              <a:gd name="connsiteY2" fmla="*/ 889000 h 10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0" h="1018493">
                <a:moveTo>
                  <a:pt x="0" y="0"/>
                </a:moveTo>
                <a:cubicBezTo>
                  <a:pt x="142875" y="410104"/>
                  <a:pt x="285750" y="820208"/>
                  <a:pt x="730250" y="968375"/>
                </a:cubicBezTo>
                <a:cubicBezTo>
                  <a:pt x="1174750" y="1116542"/>
                  <a:pt x="2667000" y="889000"/>
                  <a:pt x="2667000" y="88900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88668"/>
            <a:ext cx="4242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U2-Rox-headings-and-links.html</a:t>
            </a:r>
          </a:p>
        </p:txBody>
      </p:sp>
    </p:spTree>
    <p:extLst>
      <p:ext uri="{BB962C8B-B14F-4D97-AF65-F5344CB8AC3E}">
        <p14:creationId xmlns:p14="http://schemas.microsoft.com/office/powerpoint/2010/main" val="38627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Lists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&lt;ul&gt; … &lt;/ul&gt;</a:t>
            </a:r>
          </a:p>
          <a:p>
            <a:pPr lvl="1"/>
            <a:r>
              <a:rPr lang="en-US"/>
              <a:t>These tags tell the browser that we want a list of items.</a:t>
            </a:r>
          </a:p>
          <a:p>
            <a:pPr lvl="1"/>
            <a:r>
              <a:rPr lang="en-US"/>
              <a:t>In this case its an </a:t>
            </a:r>
            <a:r>
              <a:rPr lang="en-US" i="1"/>
              <a:t>unordered list</a:t>
            </a:r>
            <a:r>
              <a:rPr lang="en-US"/>
              <a:t> but if we used &lt;ol&gt;…&lt;/ol&gt; we would get an </a:t>
            </a:r>
            <a:r>
              <a:rPr lang="en-US" i="1"/>
              <a:t>ordered list. </a:t>
            </a:r>
            <a:r>
              <a:rPr lang="en-US"/>
              <a:t>Try this out for yourself and see what happens.</a:t>
            </a:r>
          </a:p>
          <a:p>
            <a:r>
              <a:rPr lang="en-US"/>
              <a:t>&lt;li&gt; … &lt;/li&gt;</a:t>
            </a:r>
          </a:p>
          <a:p>
            <a:pPr lvl="1"/>
            <a:r>
              <a:rPr lang="en-US"/>
              <a:t>These tags tell the browser to expect an item for our list.</a:t>
            </a:r>
          </a:p>
          <a:p>
            <a:pPr lvl="1"/>
            <a:r>
              <a:rPr lang="en-US"/>
              <a:t>We will have one of these for each of the items and we can have as many items as we like.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So now we have our list of links …</a:t>
            </a:r>
          </a:p>
          <a:p>
            <a:endParaRPr lang="en-US"/>
          </a:p>
          <a:p>
            <a:r>
              <a:rPr lang="en-US"/>
              <a:t>… well actually they are not links yet. They are just text. </a:t>
            </a:r>
          </a:p>
          <a:p>
            <a:endParaRPr lang="en-US"/>
          </a:p>
          <a:p>
            <a:r>
              <a:rPr lang="en-US"/>
              <a:t>So how can we turn them into links?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5" y="190500"/>
            <a:ext cx="9144000" cy="6452382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3667125" y="2206625"/>
            <a:ext cx="1857375" cy="898449"/>
          </a:xfrm>
          <a:custGeom>
            <a:avLst/>
            <a:gdLst>
              <a:gd name="connsiteX0" fmla="*/ 0 w 1857375"/>
              <a:gd name="connsiteY0" fmla="*/ 0 h 898449"/>
              <a:gd name="connsiteX1" fmla="*/ 762000 w 1857375"/>
              <a:gd name="connsiteY1" fmla="*/ 889000 h 898449"/>
              <a:gd name="connsiteX2" fmla="*/ 1857375 w 1857375"/>
              <a:gd name="connsiteY2" fmla="*/ 492125 h 89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75" h="898449">
                <a:moveTo>
                  <a:pt x="0" y="0"/>
                </a:moveTo>
                <a:cubicBezTo>
                  <a:pt x="226219" y="403489"/>
                  <a:pt x="452438" y="806979"/>
                  <a:pt x="762000" y="889000"/>
                </a:cubicBezTo>
                <a:cubicBezTo>
                  <a:pt x="1071562" y="971021"/>
                  <a:pt x="1857375" y="492125"/>
                  <a:pt x="1857375" y="4921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504543"/>
            <a:ext cx="4242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U2-Rox-headings-and-links.html</a:t>
            </a:r>
          </a:p>
        </p:txBody>
      </p:sp>
    </p:spTree>
    <p:extLst>
      <p:ext uri="{BB962C8B-B14F-4D97-AF65-F5344CB8AC3E}">
        <p14:creationId xmlns:p14="http://schemas.microsoft.com/office/powerpoint/2010/main" val="362943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614019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It’s a web of links</a:t>
            </a:r>
          </a:p>
          <a:p>
            <a:pPr lvl="1"/>
            <a:r>
              <a:rPr lang="en-US"/>
              <a:t>Adding links means another new tag…</a:t>
            </a:r>
          </a:p>
        </p:txBody>
      </p:sp>
    </p:spTree>
    <p:extLst>
      <p:ext uri="{BB962C8B-B14F-4D97-AF65-F5344CB8AC3E}">
        <p14:creationId xmlns:p14="http://schemas.microsoft.com/office/powerpoint/2010/main" val="38239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6822"/>
            <a:ext cx="9144000" cy="10155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Magic of Code</a:t>
            </a:r>
          </a:p>
          <a:p>
            <a:pPr lvl="1"/>
            <a:r>
              <a:rPr lang="en-US"/>
              <a:t>Computer programming is like magic. No, really!</a:t>
            </a:r>
          </a:p>
        </p:txBody>
      </p:sp>
    </p:spTree>
    <p:extLst>
      <p:ext uri="{BB962C8B-B14F-4D97-AF65-F5344CB8AC3E}">
        <p14:creationId xmlns:p14="http://schemas.microsoft.com/office/powerpoint/2010/main" val="36223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Anchor Tag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anchor tag is very special indeed.</a:t>
            </a:r>
          </a:p>
          <a:p>
            <a:pPr lvl="1"/>
            <a:r>
              <a:rPr lang="en-US"/>
              <a:t>It makes it possible to add links to pages which, after all, is what the web is all about!</a:t>
            </a:r>
          </a:p>
          <a:p>
            <a:r>
              <a:rPr lang="en-US"/>
              <a:t>&lt;a&gt; … &lt;/a&gt;</a:t>
            </a:r>
          </a:p>
          <a:p>
            <a:pPr lvl="1"/>
            <a:r>
              <a:rPr lang="en-US"/>
              <a:t>We start in the usual way with a new pair of tags &lt;a&gt;…&lt;/a&gt; (‘a’ is for anchor, get it?).</a:t>
            </a:r>
          </a:p>
        </p:txBody>
      </p:sp>
    </p:spTree>
    <p:extLst>
      <p:ext uri="{BB962C8B-B14F-4D97-AF65-F5344CB8AC3E}">
        <p14:creationId xmlns:p14="http://schemas.microsoft.com/office/powerpoint/2010/main" val="35773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000"/>
              <a:t>Note the &lt;a&gt;…&lt;/a&gt; tags are inside the &lt;li&gt;…&lt;/li&gt; tags. </a:t>
            </a:r>
          </a:p>
          <a:p>
            <a:endParaRPr lang="en-US" sz="2000"/>
          </a:p>
          <a:p>
            <a:r>
              <a:rPr lang="en-US" sz="2000"/>
              <a:t>This is important. It tells the browser that each item is a link.</a:t>
            </a:r>
          </a:p>
          <a:p>
            <a:r>
              <a:rPr lang="en-US" sz="2000"/>
              <a:t> Let’s take a look at the new page by using </a:t>
            </a:r>
            <a:r>
              <a:rPr lang="en-US" sz="2000" i="1"/>
              <a:t>Browser Preview</a:t>
            </a:r>
            <a:r>
              <a:rPr lang="en-US" sz="2000"/>
              <a:t> again (inside the </a:t>
            </a:r>
            <a:r>
              <a:rPr lang="en-US" sz="2000" i="1"/>
              <a:t>View </a:t>
            </a:r>
            <a:r>
              <a:rPr lang="en-US" sz="2000"/>
              <a:t>menu).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0"/>
            <a:ext cx="6842125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7" name="Freeform 6"/>
          <p:cNvSpPr/>
          <p:nvPr/>
        </p:nvSpPr>
        <p:spPr>
          <a:xfrm>
            <a:off x="3905250" y="1762125"/>
            <a:ext cx="1365250" cy="2238375"/>
          </a:xfrm>
          <a:custGeom>
            <a:avLst/>
            <a:gdLst>
              <a:gd name="connsiteX0" fmla="*/ 0 w 1365250"/>
              <a:gd name="connsiteY0" fmla="*/ 0 h 2238375"/>
              <a:gd name="connsiteX1" fmla="*/ 777875 w 1365250"/>
              <a:gd name="connsiteY1" fmla="*/ 952500 h 2238375"/>
              <a:gd name="connsiteX2" fmla="*/ 825500 w 1365250"/>
              <a:gd name="connsiteY2" fmla="*/ 1825625 h 2238375"/>
              <a:gd name="connsiteX3" fmla="*/ 1365250 w 1365250"/>
              <a:gd name="connsiteY3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50" h="2238375">
                <a:moveTo>
                  <a:pt x="0" y="0"/>
                </a:moveTo>
                <a:cubicBezTo>
                  <a:pt x="320146" y="324114"/>
                  <a:pt x="640292" y="648229"/>
                  <a:pt x="777875" y="952500"/>
                </a:cubicBezTo>
                <a:cubicBezTo>
                  <a:pt x="915458" y="1256771"/>
                  <a:pt x="727604" y="1611313"/>
                  <a:pt x="825500" y="1825625"/>
                </a:cubicBezTo>
                <a:cubicBezTo>
                  <a:pt x="923396" y="2039938"/>
                  <a:pt x="1365250" y="2238375"/>
                  <a:pt x="1365250" y="22383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4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Hmmm. That didn’t work. The list items are still just text, not links.</a:t>
            </a:r>
          </a:p>
          <a:p>
            <a:endParaRPr lang="en-US"/>
          </a:p>
          <a:p>
            <a:r>
              <a:rPr lang="en-US"/>
              <a:t>What went wrong?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5" y="190500"/>
            <a:ext cx="9144000" cy="6452382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3960813" y="2794000"/>
            <a:ext cx="1579562" cy="311074"/>
          </a:xfrm>
          <a:custGeom>
            <a:avLst/>
            <a:gdLst>
              <a:gd name="connsiteX0" fmla="*/ 0 w 1857375"/>
              <a:gd name="connsiteY0" fmla="*/ 0 h 898449"/>
              <a:gd name="connsiteX1" fmla="*/ 762000 w 1857375"/>
              <a:gd name="connsiteY1" fmla="*/ 889000 h 898449"/>
              <a:gd name="connsiteX2" fmla="*/ 1857375 w 1857375"/>
              <a:gd name="connsiteY2" fmla="*/ 492125 h 89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75" h="898449">
                <a:moveTo>
                  <a:pt x="0" y="0"/>
                </a:moveTo>
                <a:cubicBezTo>
                  <a:pt x="226219" y="403489"/>
                  <a:pt x="452438" y="806979"/>
                  <a:pt x="762000" y="889000"/>
                </a:cubicBezTo>
                <a:cubicBezTo>
                  <a:pt x="1071562" y="971021"/>
                  <a:pt x="1857375" y="492125"/>
                  <a:pt x="1857375" y="4921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1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 need somewhere to link to!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To create a link we need something to link to…</a:t>
            </a:r>
          </a:p>
          <a:p>
            <a:pPr lvl="1"/>
            <a:r>
              <a:rPr lang="en-US"/>
              <a:t>… but we haven’t told the browser what each list item should link to. How do we fix this?</a:t>
            </a:r>
          </a:p>
          <a:p>
            <a:r>
              <a:rPr lang="en-US"/>
              <a:t>The </a:t>
            </a:r>
            <a:r>
              <a:rPr lang="en-US" i="1"/>
              <a:t>href=“…”</a:t>
            </a:r>
            <a:r>
              <a:rPr lang="en-US"/>
              <a:t> property</a:t>
            </a:r>
          </a:p>
          <a:p>
            <a:pPr lvl="1"/>
            <a:r>
              <a:rPr lang="en-US"/>
              <a:t>The &lt;a&gt; tag has a special property called </a:t>
            </a:r>
            <a:r>
              <a:rPr lang="en-US" i="1"/>
              <a:t>href </a:t>
            </a:r>
            <a:r>
              <a:rPr lang="en-US"/>
              <a:t>to allow us to include a web page address (URL) as part of the link.</a:t>
            </a:r>
          </a:p>
          <a:p>
            <a:r>
              <a:rPr lang="en-US"/>
              <a:t>&lt;a href=“http://www.a-web-page.com”&gt;…&lt;/a&gt;</a:t>
            </a:r>
          </a:p>
          <a:p>
            <a:pPr lvl="1"/>
            <a:r>
              <a:rPr lang="en-US"/>
              <a:t>For each link we just need to include the right URL.</a:t>
            </a:r>
          </a:p>
        </p:txBody>
      </p:sp>
    </p:spTree>
    <p:extLst>
      <p:ext uri="{BB962C8B-B14F-4D97-AF65-F5344CB8AC3E}">
        <p14:creationId xmlns:p14="http://schemas.microsoft.com/office/powerpoint/2010/main" val="340274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63" y="-697029"/>
            <a:ext cx="7347339" cy="5860641"/>
          </a:xfrm>
          <a:prstGeom prst="rect">
            <a:avLst/>
          </a:prstGeom>
          <a:scene3d>
            <a:camera prst="perspectiveFront">
              <a:rot lat="600000" lon="1800000" rev="360000"/>
            </a:camera>
            <a:lightRig rig="threePt" dir="t"/>
          </a:scene3d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Notice that the </a:t>
            </a:r>
            <a:r>
              <a:rPr lang="en-US" i="1"/>
              <a:t>href=</a:t>
            </a:r>
            <a:r>
              <a:rPr lang="en-US"/>
              <a:t> goes </a:t>
            </a:r>
            <a:r>
              <a:rPr lang="en-US" i="1"/>
              <a:t>inside</a:t>
            </a:r>
            <a:r>
              <a:rPr lang="en-US"/>
              <a:t> the opening tag and the URL is surrounded by double quotes.</a:t>
            </a:r>
          </a:p>
        </p:txBody>
      </p:sp>
      <p:sp>
        <p:nvSpPr>
          <p:cNvPr id="6" name="Freeform 5"/>
          <p:cNvSpPr/>
          <p:nvPr/>
        </p:nvSpPr>
        <p:spPr>
          <a:xfrm>
            <a:off x="1237533" y="2571266"/>
            <a:ext cx="2526163" cy="2865567"/>
          </a:xfrm>
          <a:custGeom>
            <a:avLst/>
            <a:gdLst>
              <a:gd name="connsiteX0" fmla="*/ 729502 w 2526163"/>
              <a:gd name="connsiteY0" fmla="*/ 2865567 h 2865567"/>
              <a:gd name="connsiteX1" fmla="*/ 94475 w 2526163"/>
              <a:gd name="connsiteY1" fmla="*/ 1533466 h 2865567"/>
              <a:gd name="connsiteX2" fmla="*/ 2526163 w 2526163"/>
              <a:gd name="connsiteY2" fmla="*/ 0 h 286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6163" h="2865567">
                <a:moveTo>
                  <a:pt x="729502" y="2865567"/>
                </a:moveTo>
                <a:cubicBezTo>
                  <a:pt x="262266" y="2438314"/>
                  <a:pt x="-204969" y="2011061"/>
                  <a:pt x="94475" y="1533466"/>
                </a:cubicBezTo>
                <a:cubicBezTo>
                  <a:pt x="393919" y="1055871"/>
                  <a:pt x="2526163" y="0"/>
                  <a:pt x="2526163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-2526810" y="2579889"/>
            <a:ext cx="5473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U2-Rox-headings-and-links-with-anchors.html</a:t>
            </a:r>
          </a:p>
        </p:txBody>
      </p:sp>
    </p:spTree>
    <p:extLst>
      <p:ext uri="{BB962C8B-B14F-4D97-AF65-F5344CB8AC3E}">
        <p14:creationId xmlns:p14="http://schemas.microsoft.com/office/powerpoint/2010/main" val="169160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Success! Now our links are proper links that bring us to other web pages.</a:t>
            </a:r>
          </a:p>
          <a:p>
            <a:endParaRPr lang="en-US"/>
          </a:p>
          <a:p>
            <a:r>
              <a:rPr lang="en-US"/>
              <a:t>Find your own favourite sites and add them as links in your page.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32" y="190500"/>
            <a:ext cx="9144000" cy="6452382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2301875" y="2889250"/>
            <a:ext cx="2317750" cy="682769"/>
          </a:xfrm>
          <a:custGeom>
            <a:avLst/>
            <a:gdLst>
              <a:gd name="connsiteX0" fmla="*/ 0 w 2317750"/>
              <a:gd name="connsiteY0" fmla="*/ 47625 h 682769"/>
              <a:gd name="connsiteX1" fmla="*/ 1254125 w 2317750"/>
              <a:gd name="connsiteY1" fmla="*/ 682625 h 682769"/>
              <a:gd name="connsiteX2" fmla="*/ 2317750 w 2317750"/>
              <a:gd name="connsiteY2" fmla="*/ 0 h 68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7750" h="682769">
                <a:moveTo>
                  <a:pt x="0" y="47625"/>
                </a:moveTo>
                <a:cubicBezTo>
                  <a:pt x="433916" y="369093"/>
                  <a:pt x="867833" y="690562"/>
                  <a:pt x="1254125" y="682625"/>
                </a:cubicBezTo>
                <a:cubicBezTo>
                  <a:pt x="1640417" y="674688"/>
                  <a:pt x="2317750" y="0"/>
                  <a:pt x="231775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0177" y="6473605"/>
            <a:ext cx="5473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U2-Rox-headings-and-links-with-anchors.html</a:t>
            </a:r>
          </a:p>
        </p:txBody>
      </p:sp>
    </p:spTree>
    <p:extLst>
      <p:ext uri="{BB962C8B-B14F-4D97-AF65-F5344CB8AC3E}">
        <p14:creationId xmlns:p14="http://schemas.microsoft.com/office/powerpoint/2010/main" val="4380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2250"/>
            <a:ext cx="9144000" cy="9144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Let’s make things a bit more exciting!</a:t>
            </a:r>
          </a:p>
          <a:p>
            <a:pPr lvl="1"/>
            <a:r>
              <a:rPr lang="en-US"/>
              <a:t>Adding maps and movies.</a:t>
            </a:r>
          </a:p>
        </p:txBody>
      </p:sp>
    </p:spTree>
    <p:extLst>
      <p:ext uri="{BB962C8B-B14F-4D97-AF65-F5344CB8AC3E}">
        <p14:creationId xmlns:p14="http://schemas.microsoft.com/office/powerpoint/2010/main" val="131507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Here’s an interesting map of U2 hot-spots in Dublin. Let’s add it to our web page!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-687843"/>
            <a:ext cx="8366125" cy="6096549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291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Click the link icon and then copy the HTML provided in the popup window.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-687843"/>
            <a:ext cx="8366125" cy="6096549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25" y="-1152525"/>
            <a:ext cx="9144000" cy="6648628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sp>
        <p:nvSpPr>
          <p:cNvPr id="2" name="Freeform 1"/>
          <p:cNvSpPr/>
          <p:nvPr/>
        </p:nvSpPr>
        <p:spPr>
          <a:xfrm>
            <a:off x="1350231" y="682625"/>
            <a:ext cx="3205894" cy="4826000"/>
          </a:xfrm>
          <a:custGeom>
            <a:avLst/>
            <a:gdLst>
              <a:gd name="connsiteX0" fmla="*/ 1412019 w 3205894"/>
              <a:gd name="connsiteY0" fmla="*/ 4826000 h 4826000"/>
              <a:gd name="connsiteX1" fmla="*/ 62644 w 3205894"/>
              <a:gd name="connsiteY1" fmla="*/ 2492375 h 4826000"/>
              <a:gd name="connsiteX2" fmla="*/ 3205894 w 3205894"/>
              <a:gd name="connsiteY2" fmla="*/ 0 h 48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5894" h="4826000">
                <a:moveTo>
                  <a:pt x="1412019" y="4826000"/>
                </a:moveTo>
                <a:cubicBezTo>
                  <a:pt x="587842" y="4061354"/>
                  <a:pt x="-236335" y="3296708"/>
                  <a:pt x="62644" y="2492375"/>
                </a:cubicBezTo>
                <a:cubicBezTo>
                  <a:pt x="361623" y="1688042"/>
                  <a:pt x="3205894" y="0"/>
                  <a:pt x="3205894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344476" y="1460500"/>
            <a:ext cx="1561149" cy="4111625"/>
          </a:xfrm>
          <a:custGeom>
            <a:avLst/>
            <a:gdLst>
              <a:gd name="connsiteX0" fmla="*/ 1561149 w 1561149"/>
              <a:gd name="connsiteY0" fmla="*/ 4111625 h 4111625"/>
              <a:gd name="connsiteX1" fmla="*/ 132399 w 1561149"/>
              <a:gd name="connsiteY1" fmla="*/ 1984375 h 4111625"/>
              <a:gd name="connsiteX2" fmla="*/ 148274 w 1561149"/>
              <a:gd name="connsiteY2" fmla="*/ 0 h 411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149" h="4111625">
                <a:moveTo>
                  <a:pt x="1561149" y="4111625"/>
                </a:moveTo>
                <a:cubicBezTo>
                  <a:pt x="964513" y="3390635"/>
                  <a:pt x="367878" y="2669646"/>
                  <a:pt x="132399" y="1984375"/>
                </a:cubicBezTo>
                <a:cubicBezTo>
                  <a:pt x="-103080" y="1299104"/>
                  <a:pt x="22597" y="649552"/>
                  <a:pt x="148274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… and just paste the HTML into your web page file. Notice that I have added a new heading (in a &lt;h3&gt; … &lt;/h3&gt; tag) here too for the map.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375"/>
            <a:ext cx="9144000" cy="5290457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sp>
        <p:nvSpPr>
          <p:cNvPr id="6" name="Freeform 5"/>
          <p:cNvSpPr/>
          <p:nvPr/>
        </p:nvSpPr>
        <p:spPr>
          <a:xfrm>
            <a:off x="3079750" y="3810000"/>
            <a:ext cx="1826726" cy="1603375"/>
          </a:xfrm>
          <a:custGeom>
            <a:avLst/>
            <a:gdLst>
              <a:gd name="connsiteX0" fmla="*/ 0 w 1826726"/>
              <a:gd name="connsiteY0" fmla="*/ 1603375 h 1603375"/>
              <a:gd name="connsiteX1" fmla="*/ 1635125 w 1826726"/>
              <a:gd name="connsiteY1" fmla="*/ 1190625 h 1603375"/>
              <a:gd name="connsiteX2" fmla="*/ 1793875 w 1826726"/>
              <a:gd name="connsiteY2" fmla="*/ 0 h 16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6" h="1603375">
                <a:moveTo>
                  <a:pt x="0" y="1603375"/>
                </a:moveTo>
                <a:cubicBezTo>
                  <a:pt x="668073" y="1530614"/>
                  <a:pt x="1336146" y="1457854"/>
                  <a:pt x="1635125" y="1190625"/>
                </a:cubicBezTo>
                <a:cubicBezTo>
                  <a:pt x="1934104" y="923396"/>
                  <a:pt x="1793875" y="0"/>
                  <a:pt x="17938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746625" y="3429000"/>
            <a:ext cx="3637396" cy="2508250"/>
          </a:xfrm>
          <a:custGeom>
            <a:avLst/>
            <a:gdLst>
              <a:gd name="connsiteX0" fmla="*/ 0 w 3637396"/>
              <a:gd name="connsiteY0" fmla="*/ 2508250 h 2508250"/>
              <a:gd name="connsiteX1" fmla="*/ 3508375 w 3637396"/>
              <a:gd name="connsiteY1" fmla="*/ 1397000 h 2508250"/>
              <a:gd name="connsiteX2" fmla="*/ 2936875 w 3637396"/>
              <a:gd name="connsiteY2" fmla="*/ 0 h 25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7396" h="2508250">
                <a:moveTo>
                  <a:pt x="0" y="2508250"/>
                </a:moveTo>
                <a:cubicBezTo>
                  <a:pt x="1509448" y="2161646"/>
                  <a:pt x="3018896" y="1815042"/>
                  <a:pt x="3508375" y="1397000"/>
                </a:cubicBezTo>
                <a:cubicBezTo>
                  <a:pt x="3997854" y="978958"/>
                  <a:pt x="2936875" y="0"/>
                  <a:pt x="29368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6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are computer programmes anyway?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They are just pieces of text that contain instructions that a computer can understand.</a:t>
            </a:r>
          </a:p>
          <a:p>
            <a:endParaRPr lang="en-US"/>
          </a:p>
          <a:p>
            <a:r>
              <a:rPr lang="en-US"/>
              <a:t>The instructions are written in English, so the words will look familiar to you…</a:t>
            </a:r>
          </a:p>
          <a:p>
            <a:endParaRPr lang="en-US"/>
          </a:p>
          <a:p>
            <a:r>
              <a:rPr lang="en-US"/>
              <a:t>… and each line of the programme is like a sentence that tells the computer to do something.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9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Great. It works!</a:t>
            </a:r>
          </a:p>
          <a:p>
            <a:endParaRPr lang="en-US"/>
          </a:p>
          <a:p>
            <a:r>
              <a:rPr lang="en-US"/>
              <a:t>Now we have a map that we can interact with. Try clicking on one of the markers or zooming in or out.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063" y="0"/>
            <a:ext cx="9134856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2889250" y="5476875"/>
            <a:ext cx="2524125" cy="935184"/>
          </a:xfrm>
          <a:custGeom>
            <a:avLst/>
            <a:gdLst>
              <a:gd name="connsiteX0" fmla="*/ 0 w 2524125"/>
              <a:gd name="connsiteY0" fmla="*/ 476250 h 935184"/>
              <a:gd name="connsiteX1" fmla="*/ 1143000 w 2524125"/>
              <a:gd name="connsiteY1" fmla="*/ 920750 h 935184"/>
              <a:gd name="connsiteX2" fmla="*/ 2524125 w 2524125"/>
              <a:gd name="connsiteY2" fmla="*/ 0 h 93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4125" h="935184">
                <a:moveTo>
                  <a:pt x="0" y="476250"/>
                </a:moveTo>
                <a:cubicBezTo>
                  <a:pt x="361156" y="738187"/>
                  <a:pt x="722313" y="1000125"/>
                  <a:pt x="1143000" y="920750"/>
                </a:cubicBezTo>
                <a:cubicBezTo>
                  <a:pt x="1563687" y="841375"/>
                  <a:pt x="2043906" y="420687"/>
                  <a:pt x="25241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0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try out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Changing the size of the map.</a:t>
            </a:r>
          </a:p>
          <a:p>
            <a:pPr lvl="1"/>
            <a:r>
              <a:rPr lang="en-US"/>
              <a:t>The map is a little big right now. Can you see how to change its width to 300 (pixels) and its height to 250 (pixels).</a:t>
            </a:r>
          </a:p>
          <a:p>
            <a:r>
              <a:rPr lang="en-US"/>
              <a:t>What about adding a little border around the map to make it stand out?</a:t>
            </a:r>
          </a:p>
          <a:p>
            <a:pPr lvl="1"/>
            <a:r>
              <a:rPr lang="en-US"/>
              <a:t>At the moment the border is set to off (0) you can turn it on by setting it to 1. Can you see how? </a:t>
            </a:r>
          </a:p>
        </p:txBody>
      </p:sp>
    </p:spTree>
    <p:extLst>
      <p:ext uri="{BB962C8B-B14F-4D97-AF65-F5344CB8AC3E}">
        <p14:creationId xmlns:p14="http://schemas.microsoft.com/office/powerpoint/2010/main" val="86463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"/>
            <a:ext cx="9144000" cy="68566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about adding some videos?</a:t>
            </a:r>
          </a:p>
          <a:p>
            <a:pPr lvl="1"/>
            <a:r>
              <a:rPr lang="en-US"/>
              <a:t>We can use a very similar technique to add videos from sites like YouTube.</a:t>
            </a:r>
          </a:p>
        </p:txBody>
      </p:sp>
    </p:spTree>
    <p:extLst>
      <p:ext uri="{BB962C8B-B14F-4D97-AF65-F5344CB8AC3E}">
        <p14:creationId xmlns:p14="http://schemas.microsoft.com/office/powerpoint/2010/main" val="320842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Find a YouTube video you want. Then click the </a:t>
            </a:r>
            <a:r>
              <a:rPr lang="en-US" i="1"/>
              <a:t>share </a:t>
            </a:r>
            <a:r>
              <a:rPr lang="en-US"/>
              <a:t>button and then the </a:t>
            </a:r>
            <a:r>
              <a:rPr lang="en-US" i="1"/>
              <a:t>embed</a:t>
            </a:r>
            <a:r>
              <a:rPr lang="en-US"/>
              <a:t> button and copy and paste the HTML provided.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6" y="-806485"/>
            <a:ext cx="8472580" cy="5918236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sp>
        <p:nvSpPr>
          <p:cNvPr id="6" name="Freeform 5"/>
          <p:cNvSpPr/>
          <p:nvPr/>
        </p:nvSpPr>
        <p:spPr>
          <a:xfrm rot="21305638">
            <a:off x="2238229" y="4108215"/>
            <a:ext cx="1953003" cy="1841500"/>
          </a:xfrm>
          <a:custGeom>
            <a:avLst/>
            <a:gdLst>
              <a:gd name="connsiteX0" fmla="*/ 0 w 2184299"/>
              <a:gd name="connsiteY0" fmla="*/ 1841500 h 1841500"/>
              <a:gd name="connsiteX1" fmla="*/ 2063750 w 2184299"/>
              <a:gd name="connsiteY1" fmla="*/ 889000 h 1841500"/>
              <a:gd name="connsiteX2" fmla="*/ 1952625 w 2184299"/>
              <a:gd name="connsiteY2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299" h="1841500">
                <a:moveTo>
                  <a:pt x="0" y="1841500"/>
                </a:moveTo>
                <a:cubicBezTo>
                  <a:pt x="869156" y="1518708"/>
                  <a:pt x="1738313" y="1195917"/>
                  <a:pt x="2063750" y="889000"/>
                </a:cubicBezTo>
                <a:cubicBezTo>
                  <a:pt x="2389187" y="582083"/>
                  <a:pt x="1952625" y="0"/>
                  <a:pt x="19526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667250" y="4395529"/>
            <a:ext cx="1889125" cy="1541721"/>
          </a:xfrm>
          <a:custGeom>
            <a:avLst/>
            <a:gdLst>
              <a:gd name="connsiteX0" fmla="*/ 1889125 w 1889125"/>
              <a:gd name="connsiteY0" fmla="*/ 1541721 h 1541721"/>
              <a:gd name="connsiteX1" fmla="*/ 920750 w 1889125"/>
              <a:gd name="connsiteY1" fmla="*/ 81221 h 1541721"/>
              <a:gd name="connsiteX2" fmla="*/ 0 w 1889125"/>
              <a:gd name="connsiteY2" fmla="*/ 176471 h 154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9125" h="1541721">
                <a:moveTo>
                  <a:pt x="1889125" y="1541721"/>
                </a:moveTo>
                <a:cubicBezTo>
                  <a:pt x="1562364" y="925242"/>
                  <a:pt x="1235604" y="308763"/>
                  <a:pt x="920750" y="81221"/>
                </a:cubicBezTo>
                <a:cubicBezTo>
                  <a:pt x="605896" y="-146321"/>
                  <a:pt x="0" y="176471"/>
                  <a:pt x="0" y="176471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444750" y="3556000"/>
            <a:ext cx="4582959" cy="1984375"/>
          </a:xfrm>
          <a:custGeom>
            <a:avLst/>
            <a:gdLst>
              <a:gd name="connsiteX0" fmla="*/ 4191000 w 4344834"/>
              <a:gd name="connsiteY0" fmla="*/ 1984375 h 1984375"/>
              <a:gd name="connsiteX1" fmla="*/ 3937000 w 4344834"/>
              <a:gd name="connsiteY1" fmla="*/ 1524000 h 1984375"/>
              <a:gd name="connsiteX2" fmla="*/ 698500 w 4344834"/>
              <a:gd name="connsiteY2" fmla="*/ 873125 h 1984375"/>
              <a:gd name="connsiteX3" fmla="*/ 0 w 4344834"/>
              <a:gd name="connsiteY3" fmla="*/ 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4834" h="1984375">
                <a:moveTo>
                  <a:pt x="4191000" y="1984375"/>
                </a:moveTo>
                <a:cubicBezTo>
                  <a:pt x="4355041" y="1846791"/>
                  <a:pt x="4519083" y="1709208"/>
                  <a:pt x="3937000" y="1524000"/>
                </a:cubicBezTo>
                <a:cubicBezTo>
                  <a:pt x="3354917" y="1338792"/>
                  <a:pt x="1354667" y="1127125"/>
                  <a:pt x="698500" y="873125"/>
                </a:cubicBezTo>
                <a:cubicBezTo>
                  <a:pt x="42333" y="619125"/>
                  <a:pt x="21166" y="309562"/>
                  <a:pt x="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5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Once again just paste the HTML into your web page file. I’ve added 3 videos and extra headings for each one.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1988"/>
            <a:ext cx="9144000" cy="5284944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sp>
        <p:nvSpPr>
          <p:cNvPr id="4" name="Freeform 3"/>
          <p:cNvSpPr/>
          <p:nvPr/>
        </p:nvSpPr>
        <p:spPr>
          <a:xfrm>
            <a:off x="917293" y="2682875"/>
            <a:ext cx="3337880" cy="2936875"/>
          </a:xfrm>
          <a:custGeom>
            <a:avLst/>
            <a:gdLst>
              <a:gd name="connsiteX0" fmla="*/ 3337207 w 3337880"/>
              <a:gd name="connsiteY0" fmla="*/ 2936875 h 2936875"/>
              <a:gd name="connsiteX1" fmla="*/ 2797457 w 3337880"/>
              <a:gd name="connsiteY1" fmla="*/ 2413000 h 2936875"/>
              <a:gd name="connsiteX2" fmla="*/ 51082 w 3337880"/>
              <a:gd name="connsiteY2" fmla="*/ 1016000 h 2936875"/>
              <a:gd name="connsiteX3" fmla="*/ 940082 w 3337880"/>
              <a:gd name="connsiteY3" fmla="*/ 0 h 293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7880" h="2936875">
                <a:moveTo>
                  <a:pt x="3337207" y="2936875"/>
                </a:moveTo>
                <a:cubicBezTo>
                  <a:pt x="3341175" y="2835010"/>
                  <a:pt x="3345144" y="2733146"/>
                  <a:pt x="2797457" y="2413000"/>
                </a:cubicBezTo>
                <a:cubicBezTo>
                  <a:pt x="2249770" y="2092854"/>
                  <a:pt x="360644" y="1418166"/>
                  <a:pt x="51082" y="1016000"/>
                </a:cubicBezTo>
                <a:cubicBezTo>
                  <a:pt x="-258480" y="613834"/>
                  <a:pt x="940082" y="0"/>
                  <a:pt x="940082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2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Here’s what you should see when you preview the web page in your browser.</a:t>
            </a:r>
          </a:p>
          <a:p>
            <a:endParaRPr lang="en-US"/>
          </a:p>
          <a:p>
            <a:r>
              <a:rPr lang="en-US"/>
              <a:t>Don’t forget to save the file first of course.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0"/>
            <a:ext cx="9133088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7420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about adding images?</a:t>
            </a:r>
          </a:p>
          <a:p>
            <a:pPr lvl="1"/>
            <a:r>
              <a:rPr lang="en-US"/>
              <a:t>Remember we wanted to add a band image at the top of the web page.</a:t>
            </a:r>
          </a:p>
        </p:txBody>
      </p:sp>
    </p:spTree>
    <p:extLst>
      <p:ext uri="{BB962C8B-B14F-4D97-AF65-F5344CB8AC3E}">
        <p14:creationId xmlns:p14="http://schemas.microsoft.com/office/powerpoint/2010/main" val="270355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IMG Tag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image tag is another special tag.</a:t>
            </a:r>
          </a:p>
          <a:p>
            <a:pPr lvl="1"/>
            <a:r>
              <a:rPr lang="en-US"/>
              <a:t>It is quite like the anchor tag except that it allows us to add image (instead of links) to our page.</a:t>
            </a:r>
          </a:p>
          <a:p>
            <a:r>
              <a:rPr lang="en-US"/>
              <a:t>&lt;img src=“your-image.jpg”&gt;</a:t>
            </a:r>
          </a:p>
          <a:p>
            <a:pPr lvl="1"/>
            <a:r>
              <a:rPr lang="en-US"/>
              <a:t>The IMG tag has </a:t>
            </a:r>
            <a:r>
              <a:rPr lang="en-US" i="1"/>
              <a:t>no closing tag</a:t>
            </a:r>
            <a:r>
              <a:rPr lang="en-US"/>
              <a:t>!</a:t>
            </a:r>
          </a:p>
          <a:p>
            <a:pPr lvl="1"/>
            <a:r>
              <a:rPr lang="en-US"/>
              <a:t>How peculiar! There are a few HTML tags that do not occur in pairs.</a:t>
            </a:r>
          </a:p>
        </p:txBody>
      </p:sp>
    </p:spTree>
    <p:extLst>
      <p:ext uri="{BB962C8B-B14F-4D97-AF65-F5344CB8AC3E}">
        <p14:creationId xmlns:p14="http://schemas.microsoft.com/office/powerpoint/2010/main" val="23178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word about files and the filesystem.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943" y="1123950"/>
            <a:ext cx="9144000" cy="3398489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perspectiveFront">
              <a:rot lat="600000" lon="18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3505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Here we have added an image file (a .jpg file) that is called </a:t>
            </a:r>
            <a:r>
              <a:rPr lang="en-US" i="1"/>
              <a:t>u2.jpg </a:t>
            </a:r>
            <a:r>
              <a:rPr lang="en-US"/>
              <a:t>and located inside the </a:t>
            </a:r>
            <a:r>
              <a:rPr lang="en-US" i="1"/>
              <a:t>img</a:t>
            </a:r>
            <a:r>
              <a:rPr lang="en-US"/>
              <a:t> directory or folder.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38" y="301626"/>
            <a:ext cx="11120437" cy="6429374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 rot="702854">
            <a:off x="4021911" y="2353230"/>
            <a:ext cx="1857375" cy="948771"/>
          </a:xfrm>
          <a:custGeom>
            <a:avLst/>
            <a:gdLst>
              <a:gd name="connsiteX0" fmla="*/ 0 w 1857375"/>
              <a:gd name="connsiteY0" fmla="*/ 377271 h 774146"/>
              <a:gd name="connsiteX1" fmla="*/ 523875 w 1857375"/>
              <a:gd name="connsiteY1" fmla="*/ 12146 h 774146"/>
              <a:gd name="connsiteX2" fmla="*/ 1857375 w 1857375"/>
              <a:gd name="connsiteY2" fmla="*/ 774146 h 774146"/>
              <a:gd name="connsiteX3" fmla="*/ 1857375 w 1857375"/>
              <a:gd name="connsiteY3" fmla="*/ 774146 h 7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375" h="774146">
                <a:moveTo>
                  <a:pt x="0" y="377271"/>
                </a:moveTo>
                <a:cubicBezTo>
                  <a:pt x="107156" y="161635"/>
                  <a:pt x="214313" y="-54000"/>
                  <a:pt x="523875" y="12146"/>
                </a:cubicBezTo>
                <a:cubicBezTo>
                  <a:pt x="833437" y="78292"/>
                  <a:pt x="1857375" y="774146"/>
                  <a:pt x="1857375" y="774146"/>
                </a:cubicBezTo>
                <a:lnTo>
                  <a:pt x="1857375" y="774146"/>
                </a:ln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6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8329" y="0"/>
            <a:ext cx="163014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Getting Started</a:t>
            </a:r>
          </a:p>
          <a:p>
            <a:pPr lvl="1"/>
            <a:r>
              <a:rPr lang="en-US"/>
              <a:t>Browsers &amp; Editors</a:t>
            </a:r>
          </a:p>
        </p:txBody>
      </p:sp>
    </p:spTree>
    <p:extLst>
      <p:ext uri="{BB962C8B-B14F-4D97-AF65-F5344CB8AC3E}">
        <p14:creationId xmlns:p14="http://schemas.microsoft.com/office/powerpoint/2010/main" val="584023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 now we have our band image at the top of our web page.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0"/>
            <a:ext cx="9141272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7908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If you see this symbol it means that you have not correctly linked to your image.</a:t>
            </a:r>
          </a:p>
          <a:p>
            <a:endParaRPr lang="en-US"/>
          </a:p>
          <a:p>
            <a:r>
              <a:rPr lang="en-US"/>
              <a:t>Check the spelling and location of the image file.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09" y="-685800"/>
            <a:ext cx="17978366" cy="13479744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3944938" y="2095500"/>
            <a:ext cx="1071562" cy="1143000"/>
          </a:xfrm>
          <a:custGeom>
            <a:avLst/>
            <a:gdLst>
              <a:gd name="connsiteX0" fmla="*/ 0 w 1603375"/>
              <a:gd name="connsiteY0" fmla="*/ 1365250 h 1382328"/>
              <a:gd name="connsiteX1" fmla="*/ 1127125 w 1603375"/>
              <a:gd name="connsiteY1" fmla="*/ 1190625 h 1382328"/>
              <a:gd name="connsiteX2" fmla="*/ 1603375 w 1603375"/>
              <a:gd name="connsiteY2" fmla="*/ 0 h 138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3375" h="1382328">
                <a:moveTo>
                  <a:pt x="0" y="1365250"/>
                </a:moveTo>
                <a:cubicBezTo>
                  <a:pt x="429948" y="1391708"/>
                  <a:pt x="859896" y="1418167"/>
                  <a:pt x="1127125" y="1190625"/>
                </a:cubicBezTo>
                <a:cubicBezTo>
                  <a:pt x="1394354" y="963083"/>
                  <a:pt x="1603375" y="0"/>
                  <a:pt x="16033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9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0876" y="0"/>
            <a:ext cx="11873751" cy="698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have we learned?</a:t>
            </a:r>
          </a:p>
        </p:txBody>
      </p:sp>
    </p:spTree>
    <p:extLst>
      <p:ext uri="{BB962C8B-B14F-4D97-AF65-F5344CB8AC3E}">
        <p14:creationId xmlns:p14="http://schemas.microsoft.com/office/powerpoint/2010/main" val="90386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web pages = coding HTML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standard HTML template.</a:t>
            </a:r>
          </a:p>
          <a:p>
            <a:r>
              <a:rPr lang="en-US"/>
              <a:t>Using text, titles, headings.</a:t>
            </a:r>
          </a:p>
          <a:p>
            <a:r>
              <a:rPr lang="en-US"/>
              <a:t>Creating lists of items.</a:t>
            </a:r>
          </a:p>
          <a:p>
            <a:r>
              <a:rPr lang="en-US"/>
              <a:t>Adding links to pages with the anchor tag (&lt;a&gt;).</a:t>
            </a:r>
          </a:p>
          <a:p>
            <a:r>
              <a:rPr lang="en-US"/>
              <a:t>Inserting images with the image tag (&lt;img&gt;).</a:t>
            </a:r>
          </a:p>
          <a:p>
            <a:r>
              <a:rPr lang="en-US"/>
              <a:t>Adding maps and videos by copying HTML from Google Maps and YouTube.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6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0524931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Experiment &amp; Play</a:t>
            </a:r>
          </a:p>
          <a:p>
            <a:pPr lvl="1"/>
            <a:r>
              <a:rPr lang="en-US"/>
              <a:t>By far the best way to learn how to programme is to try things out on your own. </a:t>
            </a:r>
          </a:p>
        </p:txBody>
      </p:sp>
    </p:spTree>
    <p:extLst>
      <p:ext uri="{BB962C8B-B14F-4D97-AF65-F5344CB8AC3E}">
        <p14:creationId xmlns:p14="http://schemas.microsoft.com/office/powerpoint/2010/main" val="4582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practice some more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If you didn’t finish your web page, keep at it when you get home.</a:t>
            </a:r>
          </a:p>
          <a:p>
            <a:r>
              <a:rPr lang="en-US"/>
              <a:t>Try out a different project. </a:t>
            </a:r>
          </a:p>
          <a:p>
            <a:pPr lvl="1"/>
            <a:r>
              <a:rPr lang="en-US"/>
              <a:t>Create a web page for a school project.</a:t>
            </a:r>
          </a:p>
          <a:p>
            <a:pPr lvl="1"/>
            <a:r>
              <a:rPr lang="en-US"/>
              <a:t>Make a page for your favourite sport or team.</a:t>
            </a:r>
          </a:p>
          <a:p>
            <a:r>
              <a:rPr lang="en-US"/>
              <a:t>Learn about new HTML tags at www.w3schools.com</a:t>
            </a:r>
          </a:p>
          <a:p>
            <a:pPr lvl="1"/>
            <a:r>
              <a:rPr lang="en-US"/>
              <a:t>&lt;p&gt;…&lt;/p&gt;,&lt;strong&gt;…&lt;/strong&gt;, &lt;em&gt;…&lt;/em&gt;</a:t>
            </a:r>
          </a:p>
          <a:p>
            <a:pPr lvl="1"/>
            <a:r>
              <a:rPr lang="en-US"/>
              <a:t>Have a look at &lt;table&gt;…&lt;/table&gt; and its associated tags.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2000" size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1" y="-1288606"/>
            <a:ext cx="10862140" cy="81466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Next Week …</a:t>
            </a:r>
          </a:p>
        </p:txBody>
      </p:sp>
    </p:spTree>
    <p:extLst>
      <p:ext uri="{BB962C8B-B14F-4D97-AF65-F5344CB8AC3E}">
        <p14:creationId xmlns:p14="http://schemas.microsoft.com/office/powerpoint/2010/main" val="160522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week’s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Creating HTML tables.</a:t>
            </a:r>
          </a:p>
          <a:p>
            <a:r>
              <a:rPr lang="en-US"/>
              <a:t>Linking multiple pages together.</a:t>
            </a:r>
          </a:p>
          <a:p>
            <a:pPr lvl="1"/>
            <a:r>
              <a:rPr lang="en-US"/>
              <a:t>Today we created a single web page. But what if we want to create a web site with multiple pages linked together?</a:t>
            </a:r>
          </a:p>
          <a:p>
            <a:r>
              <a:rPr lang="en-US"/>
              <a:t>CSS and Styling</a:t>
            </a:r>
          </a:p>
          <a:p>
            <a:pPr lvl="1"/>
            <a:r>
              <a:rPr lang="en-US"/>
              <a:t>So far we have looked only at adding content to our web page (text, images, maps, videos).</a:t>
            </a:r>
          </a:p>
          <a:p>
            <a:pPr lvl="1"/>
            <a:r>
              <a:rPr lang="en-US"/>
              <a:t>But what we if we want to change the way this content is displayed (colours, spacing, layout etc.)?</a:t>
            </a:r>
          </a:p>
        </p:txBody>
      </p:sp>
    </p:spTree>
    <p:extLst>
      <p:ext uri="{BB962C8B-B14F-4D97-AF65-F5344CB8AC3E}">
        <p14:creationId xmlns:p14="http://schemas.microsoft.com/office/powerpoint/2010/main" val="153738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all know what browsers are… </a:t>
            </a:r>
          </a:p>
          <a:p>
            <a:pPr lvl="1"/>
            <a:r>
              <a:rPr lang="en-US"/>
              <a:t>… they are another type of application, this time for viewing web pages, including the web pages that you will create.</a:t>
            </a:r>
          </a:p>
          <a:p>
            <a:r>
              <a:rPr lang="en-US"/>
              <a:t>We’ll use Google Chrome.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4" y="4181740"/>
            <a:ext cx="8463053" cy="1582044"/>
          </a:xfrm>
          <a:prstGeom prst="rect">
            <a:avLst/>
          </a:prstGeom>
          <a:solidFill>
            <a:schemeClr val="bg1"/>
          </a:solidFill>
          <a:ln>
            <a:solidFill>
              <a:srgbClr val="191919"/>
            </a:solidFill>
          </a:ln>
          <a:scene3d>
            <a:camera prst="perspectiveFront">
              <a:rot lat="20822826" lon="19747950" rev="1057851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8045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Editor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 Text Editor?</a:t>
            </a:r>
          </a:p>
          <a:p>
            <a:pPr lvl="1"/>
            <a:r>
              <a:rPr lang="en-US"/>
              <a:t>It’s a application for creating/editing/saving files of text.</a:t>
            </a:r>
          </a:p>
          <a:p>
            <a:pPr lvl="1"/>
            <a:r>
              <a:rPr lang="en-US"/>
              <a:t>Create/edit/save files.</a:t>
            </a:r>
          </a:p>
          <a:p>
            <a:pPr lvl="1"/>
            <a:r>
              <a:rPr lang="en-US"/>
              <a:t>We will be using a text editor to write our programmes.	</a:t>
            </a:r>
          </a:p>
          <a:p>
            <a:r>
              <a:rPr lang="en-US"/>
              <a:t>We will use Komodo Edit</a:t>
            </a:r>
          </a:p>
          <a:p>
            <a:pPr lvl="1"/>
            <a:r>
              <a:rPr lang="en-US"/>
              <a:t>Free to </a:t>
            </a:r>
            <a:r>
              <a:rPr lang="en-US">
                <a:hlinkClick r:id="rId2" tooltip="Download Komodo Edit"/>
              </a:rPr>
              <a:t>download </a:t>
            </a:r>
            <a:r>
              <a:rPr lang="en-US"/>
              <a:t>and use.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17" y="1032435"/>
            <a:ext cx="6425156" cy="5244276"/>
          </a:xfrm>
          <a:prstGeom prst="rect">
            <a:avLst/>
          </a:prstGeom>
          <a:ln>
            <a:solidFill>
              <a:srgbClr val="191919"/>
            </a:solidFill>
          </a:ln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4998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Download Komodo Edit from the ActiveState website.</a:t>
            </a:r>
          </a:p>
          <a:p>
            <a:endParaRPr lang="en-US"/>
          </a:p>
          <a:p>
            <a:r>
              <a:rPr lang="en-US" i="1"/>
              <a:t>Note: Do not download the IDE.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3625" y="342900"/>
            <a:ext cx="8128000" cy="6152062"/>
          </a:xfrm>
          <a:prstGeom prst="rect">
            <a:avLst/>
          </a:prstGeom>
          <a:ln w="19050" cmpd="sng">
            <a:solidFill>
              <a:schemeClr val="tx1"/>
            </a:solidFill>
          </a:ln>
          <a:scene3d>
            <a:camera prst="perspectiveFront">
              <a:rot lat="0" lon="19800000" rev="0"/>
            </a:camera>
            <a:lightRig rig="threePt" dir="t"/>
          </a:scene3d>
        </p:spPr>
      </p:pic>
      <p:sp>
        <p:nvSpPr>
          <p:cNvPr id="8" name="Freeform 7"/>
          <p:cNvSpPr/>
          <p:nvPr/>
        </p:nvSpPr>
        <p:spPr>
          <a:xfrm>
            <a:off x="3810000" y="1524000"/>
            <a:ext cx="1460500" cy="970811"/>
          </a:xfrm>
          <a:custGeom>
            <a:avLst/>
            <a:gdLst>
              <a:gd name="connsiteX0" fmla="*/ 1460500 w 1460500"/>
              <a:gd name="connsiteY0" fmla="*/ 222250 h 970811"/>
              <a:gd name="connsiteX1" fmla="*/ 984250 w 1460500"/>
              <a:gd name="connsiteY1" fmla="*/ 968375 h 970811"/>
              <a:gd name="connsiteX2" fmla="*/ 0 w 1460500"/>
              <a:gd name="connsiteY2" fmla="*/ 0 h 97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0" h="970811">
                <a:moveTo>
                  <a:pt x="1460500" y="222250"/>
                </a:moveTo>
                <a:cubicBezTo>
                  <a:pt x="1344083" y="613833"/>
                  <a:pt x="1227667" y="1005417"/>
                  <a:pt x="984250" y="968375"/>
                </a:cubicBezTo>
                <a:cubicBezTo>
                  <a:pt x="740833" y="931333"/>
                  <a:pt x="0" y="0"/>
                  <a:pt x="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6063</TotalTime>
  <Words>2608</Words>
  <Application>Microsoft Macintosh PowerPoint</Application>
  <PresentationFormat>On-screen Show (4:3)</PresentationFormat>
  <Paragraphs>273</Paragraphs>
  <Slides>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Starter Checklist</vt:lpstr>
      <vt:lpstr>What you will learn today</vt:lpstr>
      <vt:lpstr>PowerPoint Presentation</vt:lpstr>
      <vt:lpstr>What are computer programmes anyway?</vt:lpstr>
      <vt:lpstr>PowerPoint Presentation</vt:lpstr>
      <vt:lpstr>Browsers</vt:lpstr>
      <vt:lpstr>Text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Tags</vt:lpstr>
      <vt:lpstr>PowerPoint Presentation</vt:lpstr>
      <vt:lpstr>The HTML Template Tags</vt:lpstr>
      <vt:lpstr>A basic HTML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we need a topic…</vt:lpstr>
      <vt:lpstr>My U2 Web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HTML Tags</vt:lpstr>
      <vt:lpstr>PowerPoint Presentation</vt:lpstr>
      <vt:lpstr>PowerPoint Presentation</vt:lpstr>
      <vt:lpstr>PowerPoint Presentation</vt:lpstr>
      <vt:lpstr>HTML Lists</vt:lpstr>
      <vt:lpstr>PowerPoint Presentation</vt:lpstr>
      <vt:lpstr>PowerPoint Presentation</vt:lpstr>
      <vt:lpstr>The Anchor Tag</vt:lpstr>
      <vt:lpstr>PowerPoint Presentation</vt:lpstr>
      <vt:lpstr>PowerPoint Presentation</vt:lpstr>
      <vt:lpstr>Links need somewhere to link to!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to try out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IMG Tag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web pages = coding HTML</vt:lpstr>
      <vt:lpstr>PowerPoint Presentation</vt:lpstr>
      <vt:lpstr>Now practice some more …</vt:lpstr>
      <vt:lpstr>PowerPoint Presentation</vt:lpstr>
      <vt:lpstr>Next week’s class</vt:lpstr>
    </vt:vector>
  </TitlesOfParts>
  <Company>UCD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BARRY SMYTH</dc:creator>
  <cp:lastModifiedBy>BARRY SMYTH</cp:lastModifiedBy>
  <cp:revision>60</cp:revision>
  <dcterms:created xsi:type="dcterms:W3CDTF">2012-10-25T15:17:15Z</dcterms:created>
  <dcterms:modified xsi:type="dcterms:W3CDTF">2012-10-30T17:27:54Z</dcterms:modified>
</cp:coreProperties>
</file>